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0"/>
  </p:notesMasterIdLst>
  <p:sldIdLst>
    <p:sldId id="277" r:id="rId2"/>
    <p:sldId id="257" r:id="rId3"/>
    <p:sldId id="256" r:id="rId4"/>
    <p:sldId id="264" r:id="rId5"/>
    <p:sldId id="258" r:id="rId6"/>
    <p:sldId id="259" r:id="rId7"/>
    <p:sldId id="265" r:id="rId8"/>
    <p:sldId id="262" r:id="rId9"/>
    <p:sldId id="260" r:id="rId10"/>
    <p:sldId id="282" r:id="rId11"/>
    <p:sldId id="267" r:id="rId12"/>
    <p:sldId id="281" r:id="rId13"/>
    <p:sldId id="283" r:id="rId14"/>
    <p:sldId id="261" r:id="rId15"/>
    <p:sldId id="268" r:id="rId16"/>
    <p:sldId id="269" r:id="rId17"/>
    <p:sldId id="285" r:id="rId18"/>
    <p:sldId id="286" r:id="rId19"/>
    <p:sldId id="287" r:id="rId20"/>
    <p:sldId id="288" r:id="rId21"/>
    <p:sldId id="289" r:id="rId22"/>
    <p:sldId id="290" r:id="rId23"/>
    <p:sldId id="291" r:id="rId24"/>
    <p:sldId id="293" r:id="rId25"/>
    <p:sldId id="294" r:id="rId26"/>
    <p:sldId id="274" r:id="rId27"/>
    <p:sldId id="284" r:id="rId28"/>
    <p:sldId id="276"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3" autoAdjust="0"/>
    <p:restoredTop sz="99644" autoAdjust="0"/>
  </p:normalViewPr>
  <p:slideViewPr>
    <p:cSldViewPr>
      <p:cViewPr varScale="1">
        <p:scale>
          <a:sx n="111" d="100"/>
          <a:sy n="111" d="100"/>
        </p:scale>
        <p:origin x="1620" y="324"/>
      </p:cViewPr>
      <p:guideLst>
        <p:guide orient="horz" pos="2160"/>
        <p:guide pos="2880"/>
      </p:guideLst>
    </p:cSldViewPr>
  </p:slideViewPr>
  <p:outlineViewPr>
    <p:cViewPr>
      <p:scale>
        <a:sx n="33" d="100"/>
        <a:sy n="33" d="100"/>
      </p:scale>
      <p:origin x="60" y="79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1D1718-B167-42B0-AE38-870950BD769B}" type="datetimeFigureOut">
              <a:rPr lang="en-US" smtClean="0"/>
              <a:t>5/17/2022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1E5C1-5431-466A-A9D1-1BE01DCF139D}" type="slidenum">
              <a:rPr lang="en-US" smtClean="0"/>
              <a:t>‹#›</a:t>
            </a:fld>
            <a:endParaRPr lang="en-US"/>
          </a:p>
        </p:txBody>
      </p:sp>
    </p:spTree>
    <p:extLst>
      <p:ext uri="{BB962C8B-B14F-4D97-AF65-F5344CB8AC3E}">
        <p14:creationId xmlns:p14="http://schemas.microsoft.com/office/powerpoint/2010/main" val="25479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1E7D0497-DBDC-4A1D-869D-E84636973AFF}" type="datetimeFigureOut">
              <a:rPr lang="en-US" smtClean="0"/>
              <a:t>5/17/2022</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8614708-750A-4E31-BE23-3C2B4E92C092}"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E7D0497-DBDC-4A1D-869D-E84636973AFF}"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14708-750A-4E31-BE23-3C2B4E92C09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E7D0497-DBDC-4A1D-869D-E84636973AFF}"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14708-750A-4E31-BE23-3C2B4E92C09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E7D0497-DBDC-4A1D-869D-E84636973AFF}"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14708-750A-4E31-BE23-3C2B4E92C09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E7D0497-DBDC-4A1D-869D-E84636973AFF}" type="datetimeFigureOut">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14708-750A-4E31-BE23-3C2B4E92C092}"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E7D0497-DBDC-4A1D-869D-E84636973AFF}"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14708-750A-4E31-BE23-3C2B4E92C09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E7D0497-DBDC-4A1D-869D-E84636973AFF}" type="datetimeFigureOut">
              <a:rPr lang="en-US" smtClean="0"/>
              <a:t>5/17/2022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614708-750A-4E31-BE23-3C2B4E92C09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1E7D0497-DBDC-4A1D-869D-E84636973AFF}" type="datetimeFigureOut">
              <a:rPr lang="en-US" smtClean="0"/>
              <a:t>5/17/2022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614708-750A-4E31-BE23-3C2B4E92C09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1E7D0497-DBDC-4A1D-869D-E84636973AFF}" type="datetimeFigureOut">
              <a:rPr lang="en-US" smtClean="0"/>
              <a:t>5/17/2022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614708-750A-4E31-BE23-3C2B4E92C092}"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E7D0497-DBDC-4A1D-869D-E84636973AFF}"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14708-750A-4E31-BE23-3C2B4E92C09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1E7D0497-DBDC-4A1D-869D-E84636973AFF}" type="datetimeFigureOut">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14708-750A-4E31-BE23-3C2B4E92C092}"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E7D0497-DBDC-4A1D-869D-E84636973AFF}" type="datetimeFigureOut">
              <a:rPr lang="en-US" smtClean="0"/>
              <a:t>5/17/2022</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8614708-750A-4E31-BE23-3C2B4E92C092}"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9173636-7D12-DDC8-26F7-2DA6C10F468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085453"/>
            <a:ext cx="7499350" cy="4687093"/>
          </a:xfrm>
        </p:spPr>
      </p:pic>
    </p:spTree>
    <p:extLst>
      <p:ext uri="{BB962C8B-B14F-4D97-AF65-F5344CB8AC3E}">
        <p14:creationId xmlns:p14="http://schemas.microsoft.com/office/powerpoint/2010/main" val="3868390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533400"/>
            <a:ext cx="7498080" cy="5715000"/>
          </a:xfrm>
        </p:spPr>
        <p:txBody>
          <a:bodyPr>
            <a:normAutofit/>
          </a:bodyPr>
          <a:lstStyle/>
          <a:p>
            <a:pPr marL="82296" indent="0">
              <a:buNone/>
            </a:pPr>
            <a:r>
              <a:rPr lang="en-US" sz="2400" b="1" dirty="0">
                <a:solidFill>
                  <a:srgbClr val="00B0F0"/>
                </a:solidFill>
                <a:latin typeface="Times New Roman" panose="02020603050405020304" pitchFamily="18" charset="0"/>
                <a:cs typeface="Times New Roman" pitchFamily="18" charset="0"/>
              </a:rPr>
              <a:t>1.2. </a:t>
            </a:r>
            <a:r>
              <a:rPr lang="en-US" sz="2400" b="1" dirty="0" err="1">
                <a:solidFill>
                  <a:srgbClr val="00B0F0"/>
                </a:solidFill>
                <a:latin typeface="Times New Roman" pitchFamily="18" charset="0"/>
                <a:cs typeface="Times New Roman" pitchFamily="18" charset="0"/>
              </a:rPr>
              <a:t>Mô</a:t>
            </a:r>
            <a:r>
              <a:rPr lang="en-US" sz="2400" b="1" dirty="0">
                <a:solidFill>
                  <a:srgbClr val="00B0F0"/>
                </a:solidFill>
                <a:latin typeface="Times New Roman" pitchFamily="18" charset="0"/>
                <a:cs typeface="Times New Roman" pitchFamily="18" charset="0"/>
              </a:rPr>
              <a:t> </a:t>
            </a:r>
            <a:r>
              <a:rPr lang="en-US" sz="2400" b="1" dirty="0" err="1">
                <a:solidFill>
                  <a:srgbClr val="00B0F0"/>
                </a:solidFill>
                <a:latin typeface="Times New Roman" pitchFamily="18" charset="0"/>
                <a:cs typeface="Times New Roman" pitchFamily="18" charset="0"/>
              </a:rPr>
              <a:t>hình</a:t>
            </a:r>
            <a:r>
              <a:rPr lang="en-US" sz="2400" b="1" dirty="0">
                <a:solidFill>
                  <a:srgbClr val="00B0F0"/>
                </a:solidFill>
                <a:latin typeface="Times New Roman" pitchFamily="18" charset="0"/>
                <a:cs typeface="Times New Roman" pitchFamily="18" charset="0"/>
              </a:rPr>
              <a:t> </a:t>
            </a:r>
            <a:r>
              <a:rPr lang="en-US" sz="2400" b="1" dirty="0" err="1">
                <a:solidFill>
                  <a:srgbClr val="00B0F0"/>
                </a:solidFill>
                <a:latin typeface="Times New Roman" pitchFamily="18" charset="0"/>
                <a:cs typeface="Times New Roman" pitchFamily="18" charset="0"/>
              </a:rPr>
              <a:t>MVVM</a:t>
            </a:r>
            <a:r>
              <a:rPr lang="en-US" sz="2400" b="1" dirty="0">
                <a:solidFill>
                  <a:srgbClr val="00B0F0"/>
                </a:solidFill>
                <a:latin typeface="Times New Roman" pitchFamily="18" charset="0"/>
                <a:cs typeface="Times New Roman" pitchFamily="18" charset="0"/>
              </a:rPr>
              <a:t> ( Model – View – </a:t>
            </a:r>
            <a:r>
              <a:rPr lang="en-US" sz="2400" b="1" dirty="0" err="1">
                <a:solidFill>
                  <a:srgbClr val="00B0F0"/>
                </a:solidFill>
                <a:latin typeface="Times New Roman" pitchFamily="18" charset="0"/>
                <a:cs typeface="Times New Roman" pitchFamily="18" charset="0"/>
              </a:rPr>
              <a:t>ViewModel</a:t>
            </a:r>
            <a:r>
              <a:rPr lang="en-US" sz="2400" b="1" dirty="0">
                <a:solidFill>
                  <a:srgbClr val="00B0F0"/>
                </a:solidFill>
                <a:latin typeface="Times New Roman" pitchFamily="18" charset="0"/>
                <a:cs typeface="Times New Roman" pitchFamily="18" charset="0"/>
              </a:rPr>
              <a:t>):</a:t>
            </a:r>
            <a:endParaRPr lang="en-US" sz="2400" dirty="0">
              <a:latin typeface="Times New Roman" panose="02020603050405020304" pitchFamily="18" charset="0"/>
              <a:cs typeface="Times New Roman" panose="02020603050405020304" pitchFamily="18" charset="0"/>
            </a:endParaRPr>
          </a:p>
          <a:p>
            <a:pPr marL="82296" indent="0">
              <a:buNone/>
            </a:pPr>
            <a:endParaRPr lang="en-US" sz="1800" dirty="0">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en-US" sz="2100" b="1" dirty="0">
                <a:latin typeface="Times New Roman" panose="02020603050405020304" pitchFamily="18" charset="0"/>
                <a:cs typeface="Times New Roman" panose="02020603050405020304" pitchFamily="18" charset="0"/>
              </a:rPr>
              <a:t>Model</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Trong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MVVM</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thì</a:t>
            </a:r>
            <a:r>
              <a:rPr lang="en-US" sz="2100" dirty="0">
                <a:latin typeface="Times New Roman" panose="02020603050405020304" pitchFamily="18" charset="0"/>
                <a:cs typeface="Times New Roman" panose="02020603050405020304" pitchFamily="18" charset="0"/>
              </a:rPr>
              <a:t> model </a:t>
            </a:r>
            <a:r>
              <a:rPr lang="en-US" sz="2100" dirty="0" err="1">
                <a:latin typeface="Times New Roman" panose="02020603050405020304" pitchFamily="18" charset="0"/>
                <a:cs typeface="Times New Roman" panose="02020603050405020304" pitchFamily="18" charset="0"/>
              </a:rPr>
              <a:t>sẽ</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thể</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hiện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cho</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dữ</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liệu</a:t>
            </a:r>
            <a:r>
              <a:rPr lang="en-US" sz="2100" dirty="0">
                <a:latin typeface="Times New Roman" panose="02020603050405020304" pitchFamily="18" charset="0"/>
                <a:cs typeface="Times New Roman" panose="02020603050405020304" pitchFamily="18" charset="0"/>
              </a:rPr>
              <a:t> + </a:t>
            </a:r>
            <a:r>
              <a:rPr lang="en-US" sz="2100" dirty="0" err="1">
                <a:latin typeface="Times New Roman" panose="02020603050405020304" pitchFamily="18" charset="0"/>
                <a:cs typeface="Times New Roman" panose="02020603050405020304" pitchFamily="18" charset="0"/>
              </a:rPr>
              <a:t>trạng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thái</a:t>
            </a:r>
            <a:r>
              <a:rPr lang="en-US" sz="2100" dirty="0">
                <a:latin typeface="Times New Roman" panose="02020603050405020304" pitchFamily="18" charset="0"/>
                <a:cs typeface="Times New Roman" panose="02020603050405020304" pitchFamily="18" charset="0"/>
              </a:rPr>
              <a:t> + </a:t>
            </a:r>
            <a:r>
              <a:rPr lang="en-US" sz="2100" dirty="0" err="1">
                <a:latin typeface="Times New Roman" panose="02020603050405020304" pitchFamily="18" charset="0"/>
                <a:cs typeface="Times New Roman" panose="02020603050405020304" pitchFamily="18" charset="0"/>
              </a:rPr>
              <a:t>các</a:t>
            </a:r>
            <a:r>
              <a:rPr lang="en-US" sz="2100" dirty="0">
                <a:latin typeface="Times New Roman" panose="02020603050405020304" pitchFamily="18" charset="0"/>
                <a:cs typeface="Times New Roman" panose="02020603050405020304" pitchFamily="18" charset="0"/>
              </a:rPr>
              <a:t> logic </a:t>
            </a:r>
            <a:r>
              <a:rPr lang="en-US" sz="2100" dirty="0" err="1">
                <a:latin typeface="Times New Roman" panose="02020603050405020304" pitchFamily="18" charset="0"/>
                <a:cs typeface="Times New Roman" panose="02020603050405020304" pitchFamily="18" charset="0"/>
              </a:rPr>
              <a:t>của</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đối</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tượng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Nó</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không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có</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ràng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buộc</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với</a:t>
            </a:r>
            <a:r>
              <a:rPr lang="en-US" sz="2100" dirty="0">
                <a:latin typeface="Times New Roman" panose="02020603050405020304" pitchFamily="18" charset="0"/>
                <a:cs typeface="Times New Roman" panose="02020603050405020304" pitchFamily="18" charset="0"/>
              </a:rPr>
              <a:t> </a:t>
            </a:r>
            <a:r>
              <a:rPr lang="en-US" sz="2100" b="1" dirty="0">
                <a:latin typeface="Times New Roman" panose="02020603050405020304" pitchFamily="18" charset="0"/>
                <a:cs typeface="Times New Roman" panose="02020603050405020304" pitchFamily="18" charset="0"/>
              </a:rPr>
              <a:t>View</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hoặc</a:t>
            </a:r>
            <a:r>
              <a:rPr lang="en-US" sz="2100" dirty="0">
                <a:latin typeface="Times New Roman" panose="02020603050405020304" pitchFamily="18" charset="0"/>
                <a:cs typeface="Times New Roman" panose="02020603050405020304" pitchFamily="18" charset="0"/>
              </a:rPr>
              <a:t> </a:t>
            </a:r>
            <a:r>
              <a:rPr lang="en-US" sz="2100" b="1" dirty="0">
                <a:latin typeface="Times New Roman" panose="02020603050405020304" pitchFamily="18" charset="0"/>
                <a:cs typeface="Times New Roman" panose="02020603050405020304" pitchFamily="18" charset="0"/>
              </a:rPr>
              <a:t>Controller</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vì</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vậy</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có</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thể</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được</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xử</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dụng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lại</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dễ</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dàng</a:t>
            </a:r>
            <a:endParaRPr lang="en-US" sz="2100" dirty="0">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en-US" sz="2100" b="1" dirty="0">
                <a:latin typeface="Times New Roman" panose="02020603050405020304" pitchFamily="18" charset="0"/>
                <a:cs typeface="Times New Roman" panose="02020603050405020304" pitchFamily="18" charset="0"/>
              </a:rPr>
              <a:t>View</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Liên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kết</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các</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biến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quan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sát</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và</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hành</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động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bởi</a:t>
            </a:r>
            <a:r>
              <a:rPr lang="en-US" sz="2100" dirty="0">
                <a:latin typeface="Times New Roman" panose="02020603050405020304" pitchFamily="18" charset="0"/>
                <a:cs typeface="Times New Roman" panose="02020603050405020304" pitchFamily="18" charset="0"/>
              </a:rPr>
              <a:t> </a:t>
            </a:r>
            <a:r>
              <a:rPr lang="en-US" sz="2100" b="1" dirty="0">
                <a:latin typeface="Times New Roman" panose="02020603050405020304" pitchFamily="18" charset="0"/>
                <a:cs typeface="Times New Roman" panose="02020603050405020304" pitchFamily="18" charset="0"/>
              </a:rPr>
              <a:t>View Model</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Quan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hệ</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giữa</a:t>
            </a:r>
            <a:r>
              <a:rPr lang="en-US" sz="2100" dirty="0">
                <a:latin typeface="Times New Roman" panose="02020603050405020304" pitchFamily="18" charset="0"/>
                <a:cs typeface="Times New Roman" panose="02020603050405020304" pitchFamily="18" charset="0"/>
              </a:rPr>
              <a:t> </a:t>
            </a:r>
            <a:r>
              <a:rPr lang="en-US" sz="2100" b="1" dirty="0">
                <a:latin typeface="Times New Roman" panose="02020603050405020304" pitchFamily="18" charset="0"/>
                <a:cs typeface="Times New Roman" panose="02020603050405020304" pitchFamily="18" charset="0"/>
              </a:rPr>
              <a:t>View Model</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và</a:t>
            </a:r>
            <a:r>
              <a:rPr lang="en-US" sz="2100" dirty="0">
                <a:latin typeface="Times New Roman" panose="02020603050405020304" pitchFamily="18" charset="0"/>
                <a:cs typeface="Times New Roman" panose="02020603050405020304" pitchFamily="18" charset="0"/>
              </a:rPr>
              <a:t> </a:t>
            </a:r>
            <a:r>
              <a:rPr lang="en-US" sz="2100" b="1" dirty="0">
                <a:latin typeface="Times New Roman" panose="02020603050405020304" pitchFamily="18" charset="0"/>
                <a:cs typeface="Times New Roman" panose="02020603050405020304" pitchFamily="18" charset="0"/>
              </a:rPr>
              <a:t>View</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là</a:t>
            </a:r>
            <a:r>
              <a:rPr lang="en-US" sz="2100" dirty="0">
                <a:latin typeface="Times New Roman" panose="02020603050405020304" pitchFamily="18" charset="0"/>
                <a:cs typeface="Times New Roman" panose="02020603050405020304" pitchFamily="18" charset="0"/>
              </a:rPr>
              <a:t> 1-n, </a:t>
            </a:r>
            <a:r>
              <a:rPr lang="en-US" sz="2100" dirty="0" err="1">
                <a:latin typeface="Times New Roman" panose="02020603050405020304" pitchFamily="18" charset="0"/>
                <a:cs typeface="Times New Roman" panose="02020603050405020304" pitchFamily="18" charset="0"/>
              </a:rPr>
              <a:t>nghĩa</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là</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nhiều</a:t>
            </a:r>
            <a:r>
              <a:rPr lang="en-US" sz="2100" dirty="0">
                <a:latin typeface="Times New Roman" panose="02020603050405020304" pitchFamily="18" charset="0"/>
                <a:cs typeface="Times New Roman" panose="02020603050405020304" pitchFamily="18" charset="0"/>
              </a:rPr>
              <a:t> </a:t>
            </a:r>
            <a:r>
              <a:rPr lang="en-US" sz="2100" b="1" dirty="0">
                <a:latin typeface="Times New Roman" panose="02020603050405020304" pitchFamily="18" charset="0"/>
                <a:cs typeface="Times New Roman" panose="02020603050405020304" pitchFamily="18" charset="0"/>
              </a:rPr>
              <a:t>View</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có</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thể</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liên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kết</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với</a:t>
            </a:r>
            <a:r>
              <a:rPr lang="en-US" sz="2100" dirty="0">
                <a:latin typeface="Times New Roman" panose="02020603050405020304" pitchFamily="18" charset="0"/>
                <a:cs typeface="Times New Roman" panose="02020603050405020304" pitchFamily="18" charset="0"/>
              </a:rPr>
              <a:t> 1 </a:t>
            </a:r>
            <a:r>
              <a:rPr lang="en-US" sz="2100" b="1" dirty="0" err="1">
                <a:latin typeface="Times New Roman" panose="02020603050405020304" pitchFamily="18" charset="0"/>
                <a:cs typeface="Times New Roman" panose="02020603050405020304" pitchFamily="18" charset="0"/>
              </a:rPr>
              <a:t>ViewModel</a:t>
            </a:r>
            <a:endParaRPr lang="en-US" sz="2100" dirty="0">
              <a:latin typeface="Times New Roman" panose="02020603050405020304" pitchFamily="18" charset="0"/>
              <a:cs typeface="Times New Roman" panose="02020603050405020304" pitchFamily="18" charset="0"/>
            </a:endParaRPr>
          </a:p>
          <a:p>
            <a:pPr>
              <a:buFont typeface="Times New Roman" panose="02020603050405020304" pitchFamily="18" charset="0"/>
              <a:buChar char="⁃"/>
            </a:pPr>
            <a:r>
              <a:rPr lang="en-US" sz="2100" b="1" dirty="0" err="1">
                <a:latin typeface="Times New Roman" panose="02020603050405020304" pitchFamily="18" charset="0"/>
                <a:cs typeface="Times New Roman" panose="02020603050405020304" pitchFamily="18" charset="0"/>
              </a:rPr>
              <a:t>ViewModel</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Chứa</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các</a:t>
            </a:r>
            <a:r>
              <a:rPr lang="en-US" sz="2100" dirty="0">
                <a:latin typeface="Times New Roman" panose="02020603050405020304" pitchFamily="18" charset="0"/>
                <a:cs typeface="Times New Roman" panose="02020603050405020304" pitchFamily="18" charset="0"/>
              </a:rPr>
              <a:t> model </a:t>
            </a:r>
            <a:r>
              <a:rPr lang="en-US" sz="2100" dirty="0" err="1">
                <a:latin typeface="Times New Roman" panose="02020603050405020304" pitchFamily="18" charset="0"/>
                <a:cs typeface="Times New Roman" panose="02020603050405020304" pitchFamily="18" charset="0"/>
              </a:rPr>
              <a:t>và</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chuẩn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bị</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các</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dữ</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liệu</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quan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sát</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cho</a:t>
            </a:r>
            <a:r>
              <a:rPr lang="en-US" sz="2100" dirty="0">
                <a:latin typeface="Times New Roman" panose="02020603050405020304" pitchFamily="18" charset="0"/>
                <a:cs typeface="Times New Roman" panose="02020603050405020304" pitchFamily="18" charset="0"/>
              </a:rPr>
              <a:t> View. </a:t>
            </a:r>
            <a:r>
              <a:rPr lang="en-US" sz="2100" dirty="0" err="1">
                <a:latin typeface="Times New Roman" panose="02020603050405020304" pitchFamily="18" charset="0"/>
                <a:cs typeface="Times New Roman" panose="02020603050405020304" pitchFamily="18" charset="0"/>
              </a:rPr>
              <a:t>Nó</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cung</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cấp</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các</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móc</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để</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truyền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dữ</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liệu</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từ</a:t>
            </a:r>
            <a:r>
              <a:rPr lang="en-US" sz="2100" dirty="0">
                <a:latin typeface="Times New Roman" panose="02020603050405020304" pitchFamily="18" charset="0"/>
                <a:cs typeface="Times New Roman" panose="02020603050405020304" pitchFamily="18" charset="0"/>
              </a:rPr>
              <a:t> View sang Model. </a:t>
            </a:r>
            <a:r>
              <a:rPr lang="en-US" sz="2100" dirty="0" err="1">
                <a:latin typeface="Times New Roman" panose="02020603050405020304" pitchFamily="18" charset="0"/>
                <a:cs typeface="Times New Roman" panose="02020603050405020304" pitchFamily="18" charset="0"/>
              </a:rPr>
              <a:t>Một</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điều</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cần</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phải</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ghi</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nhớ</a:t>
            </a: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là</a:t>
            </a:r>
            <a:r>
              <a:rPr lang="en-US" sz="2100" dirty="0">
                <a:latin typeface="Times New Roman" panose="02020603050405020304" pitchFamily="18" charset="0"/>
                <a:cs typeface="Times New Roman" panose="02020603050405020304" pitchFamily="18" charset="0"/>
              </a:rPr>
              <a:t> </a:t>
            </a:r>
            <a:r>
              <a:rPr lang="en-US" sz="2100" b="1" i="1" dirty="0" err="1">
                <a:latin typeface="Times New Roman" panose="02020603050405020304" pitchFamily="18" charset="0"/>
                <a:cs typeface="Times New Roman" panose="02020603050405020304" pitchFamily="18" charset="0"/>
              </a:rPr>
              <a:t>ViewModel</a:t>
            </a:r>
            <a:r>
              <a:rPr lang="en-US" sz="2100" b="1" i="1" dirty="0">
                <a:latin typeface="Times New Roman" panose="02020603050405020304" pitchFamily="18" charset="0"/>
                <a:cs typeface="Times New Roman" panose="02020603050405020304" pitchFamily="18" charset="0"/>
              </a:rPr>
              <a:t> </a:t>
            </a:r>
            <a:r>
              <a:rPr lang="en-US" sz="2100" b="1" i="1" dirty="0" err="1">
                <a:latin typeface="Times New Roman" panose="02020603050405020304" pitchFamily="18" charset="0"/>
                <a:cs typeface="Times New Roman" panose="02020603050405020304" pitchFamily="18" charset="0"/>
              </a:rPr>
              <a:t>sẽ</a:t>
            </a:r>
            <a:r>
              <a:rPr lang="en-US" sz="2100" b="1" i="1" dirty="0">
                <a:latin typeface="Times New Roman" panose="02020603050405020304" pitchFamily="18" charset="0"/>
                <a:cs typeface="Times New Roman" panose="02020603050405020304" pitchFamily="18" charset="0"/>
              </a:rPr>
              <a:t> </a:t>
            </a:r>
            <a:r>
              <a:rPr lang="en-US" sz="2100" b="1" i="1" dirty="0" err="1">
                <a:latin typeface="Times New Roman" panose="02020603050405020304" pitchFamily="18" charset="0"/>
                <a:cs typeface="Times New Roman" panose="02020603050405020304" pitchFamily="18" charset="0"/>
              </a:rPr>
              <a:t>không</a:t>
            </a:r>
            <a:r>
              <a:rPr lang="en-US" sz="2100" b="1" i="1" dirty="0">
                <a:latin typeface="Times New Roman" panose="02020603050405020304" pitchFamily="18" charset="0"/>
                <a:cs typeface="Times New Roman" panose="02020603050405020304" pitchFamily="18" charset="0"/>
              </a:rPr>
              <a:t> </a:t>
            </a:r>
            <a:r>
              <a:rPr lang="en-US" sz="2100" b="1" i="1" dirty="0" err="1">
                <a:latin typeface="Times New Roman" panose="02020603050405020304" pitchFamily="18" charset="0"/>
                <a:cs typeface="Times New Roman" panose="02020603050405020304" pitchFamily="18" charset="0"/>
              </a:rPr>
              <a:t>ràng</a:t>
            </a:r>
            <a:r>
              <a:rPr lang="en-US" sz="2100" b="1" i="1" dirty="0">
                <a:latin typeface="Times New Roman" panose="02020603050405020304" pitchFamily="18" charset="0"/>
                <a:cs typeface="Times New Roman" panose="02020603050405020304" pitchFamily="18" charset="0"/>
              </a:rPr>
              <a:t> </a:t>
            </a:r>
            <a:r>
              <a:rPr lang="en-US" sz="2100" b="1" i="1" dirty="0" err="1">
                <a:latin typeface="Times New Roman" panose="02020603050405020304" pitchFamily="18" charset="0"/>
                <a:cs typeface="Times New Roman" panose="02020603050405020304" pitchFamily="18" charset="0"/>
              </a:rPr>
              <a:t>buộc</a:t>
            </a:r>
            <a:r>
              <a:rPr lang="en-US" sz="2100" b="1" i="1" dirty="0">
                <a:latin typeface="Times New Roman" panose="02020603050405020304" pitchFamily="18" charset="0"/>
                <a:cs typeface="Times New Roman" panose="02020603050405020304" pitchFamily="18" charset="0"/>
              </a:rPr>
              <a:t> </a:t>
            </a:r>
            <a:r>
              <a:rPr lang="en-US" sz="2100" b="1" i="1" dirty="0" err="1">
                <a:latin typeface="Times New Roman" panose="02020603050405020304" pitchFamily="18" charset="0"/>
                <a:cs typeface="Times New Roman" panose="02020603050405020304" pitchFamily="18" charset="0"/>
              </a:rPr>
              <a:t>vào</a:t>
            </a:r>
            <a:r>
              <a:rPr lang="en-US" sz="2100" b="1" i="1" dirty="0">
                <a:latin typeface="Times New Roman" panose="02020603050405020304" pitchFamily="18" charset="0"/>
                <a:cs typeface="Times New Roman" panose="02020603050405020304" pitchFamily="18" charset="0"/>
              </a:rPr>
              <a:t> View</a:t>
            </a: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724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itchFamily="2" charset="2"/>
              <a:buChar char="Ø"/>
            </a:pPr>
            <a:r>
              <a:rPr lang="en-US" sz="2800" dirty="0">
                <a:latin typeface="Times New Roman" panose="02020603050405020304" pitchFamily="18" charset="0"/>
                <a:cs typeface="Times New Roman" panose="02020603050405020304" pitchFamily="18" charset="0"/>
              </a:rPr>
              <a:t>Xác định các tác nhân</a:t>
            </a:r>
          </a:p>
          <a:p>
            <a:pPr>
              <a:buFont typeface="Wingdings" pitchFamily="2" charset="2"/>
              <a:buChar char="Ø"/>
            </a:pPr>
            <a:r>
              <a:rPr lang="en-US" sz="2800" dirty="0">
                <a:latin typeface="Times New Roman" panose="02020603050405020304" pitchFamily="18" charset="0"/>
                <a:cs typeface="Times New Roman" panose="02020603050405020304" pitchFamily="18" charset="0"/>
              </a:rPr>
              <a:t>Xác định các usecase</a:t>
            </a:r>
          </a:p>
          <a:p>
            <a:pPr>
              <a:buFont typeface="Wingdings" pitchFamily="2" charset="2"/>
              <a:buChar char="Ø"/>
            </a:pPr>
            <a:r>
              <a:rPr lang="en-US" sz="2800" dirty="0">
                <a:latin typeface="Times New Roman" panose="02020603050405020304" pitchFamily="18" charset="0"/>
                <a:cs typeface="Times New Roman" panose="02020603050405020304" pitchFamily="18" charset="0"/>
              </a:rPr>
              <a:t>Vẽ biểu đồ UC</a:t>
            </a:r>
          </a:p>
          <a:p>
            <a:pPr>
              <a:buFont typeface="Wingdings" pitchFamily="2" charset="2"/>
              <a:buChar char="Ø"/>
            </a:pPr>
            <a:r>
              <a:rPr lang="en-US" sz="2800" dirty="0">
                <a:latin typeface="Times New Roman" panose="02020603050405020304" pitchFamily="18" charset="0"/>
                <a:cs typeface="Times New Roman" panose="02020603050405020304" pitchFamily="18" charset="0"/>
              </a:rPr>
              <a:t>Vẽ biểu đồ UC phân rã</a:t>
            </a:r>
          </a:p>
          <a:p>
            <a:pPr>
              <a:buFont typeface="Wingdings" pitchFamily="2" charset="2"/>
              <a:buChar char="Ø"/>
            </a:pPr>
            <a:r>
              <a:rPr lang="en-US" sz="2800" dirty="0">
                <a:latin typeface="Times New Roman" panose="02020603050405020304" pitchFamily="18" charset="0"/>
                <a:cs typeface="Times New Roman" panose="02020603050405020304" pitchFamily="18" charset="0"/>
              </a:rPr>
              <a:t>Đặc tả ca sử dụng</a:t>
            </a:r>
          </a:p>
          <a:p>
            <a:pPr>
              <a:buFont typeface="Wingdings" pitchFamily="2" charset="2"/>
              <a:buChar char="Ø"/>
            </a:pPr>
            <a:r>
              <a:rPr lang="en-US" sz="2800" dirty="0">
                <a:latin typeface="Times New Roman" panose="02020603050405020304" pitchFamily="18" charset="0"/>
                <a:cs typeface="Times New Roman" panose="02020603050405020304" pitchFamily="18" charset="0"/>
              </a:rPr>
              <a:t>Biểu đồ trình tự</a:t>
            </a:r>
          </a:p>
          <a:p>
            <a:pPr>
              <a:buFont typeface="Wingdings" pitchFamily="2" charset="2"/>
              <a:buChar char="Ø"/>
            </a:pPr>
            <a:r>
              <a:rPr lang="en-US" sz="2800" dirty="0">
                <a:latin typeface="Times New Roman" panose="02020603050405020304" pitchFamily="18" charset="0"/>
                <a:cs typeface="Times New Roman" panose="02020603050405020304" pitchFamily="18" charset="0"/>
              </a:rPr>
              <a:t>Biểu đồ lớp</a:t>
            </a:r>
          </a:p>
          <a:p>
            <a:pPr>
              <a:buFont typeface="Wingdings" pitchFamily="2" charset="2"/>
              <a:buChar char="Ø"/>
            </a:pPr>
            <a:r>
              <a:rPr lang="en-US" sz="2800" dirty="0">
                <a:latin typeface="Times New Roman" panose="02020603050405020304" pitchFamily="18" charset="0"/>
                <a:cs typeface="Times New Roman" panose="02020603050405020304" pitchFamily="18" charset="0"/>
              </a:rPr>
              <a:t>Thiết kế cơ sở dữ liệu</a:t>
            </a:r>
          </a:p>
          <a:p>
            <a:pPr>
              <a:buFont typeface="Wingdings" pitchFamily="2" charset="2"/>
              <a:buChar char="Ø"/>
            </a:pPr>
            <a:r>
              <a:rPr lang="en-US" sz="2800" dirty="0">
                <a:latin typeface="Times New Roman" panose="02020603050405020304" pitchFamily="18" charset="0"/>
                <a:cs typeface="Times New Roman" panose="02020603050405020304" pitchFamily="18" charset="0"/>
              </a:rPr>
              <a:t>Liên kết giữa các bảng</a:t>
            </a:r>
          </a:p>
        </p:txBody>
      </p:sp>
      <p:sp>
        <p:nvSpPr>
          <p:cNvPr id="4" name="Title 1"/>
          <p:cNvSpPr txBox="1">
            <a:spLocks noGrp="1"/>
          </p:cNvSpPr>
          <p:nvPr>
            <p:ph type="title"/>
          </p:nvPr>
        </p:nvSpPr>
        <p:spPr>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3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2. Phân tích thiết kế hệ thống</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5817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76200"/>
            <a:ext cx="7498080" cy="1143000"/>
          </a:xfrm>
        </p:spPr>
        <p:txBody>
          <a:bodyPr>
            <a:normAutofit/>
          </a:bodyPr>
          <a:lstStyle/>
          <a:p>
            <a:r>
              <a:rPr lang="en-US" sz="3200" dirty="0" err="1">
                <a:latin typeface="Times New Roman" panose="02020603050405020304" pitchFamily="18" charset="0"/>
                <a:cs typeface="Times New Roman" panose="02020603050405020304" pitchFamily="18" charset="0"/>
              </a:rPr>
              <a:t>Biểu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UseCase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tổng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quát</a:t>
            </a:r>
            <a:endParaRPr lang="en-US" sz="32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4ED42C74-46A6-1E98-F5F6-CBBEE0EE67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218" t="3878" r="4808" b="5637"/>
          <a:stretch/>
        </p:blipFill>
        <p:spPr bwMode="auto">
          <a:xfrm>
            <a:off x="2590800" y="1184584"/>
            <a:ext cx="5277374" cy="559721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346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latin typeface="Times New Roman" panose="02020603050405020304" pitchFamily="18" charset="0"/>
                <a:cs typeface="Times New Roman" panose="02020603050405020304" pitchFamily="18" charset="0"/>
              </a:rPr>
              <a:t>Biểu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đồ</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lớp</a:t>
            </a:r>
            <a:endParaRPr lang="en-US" sz="36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C21B3A8-DA64-42FB-CE2A-DE23CBA9B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9173" y="1612783"/>
            <a:ext cx="4790949" cy="5257800"/>
          </a:xfrm>
          <a:prstGeom prst="rect">
            <a:avLst/>
          </a:prstGeom>
          <a:noFill/>
          <a:ln>
            <a:noFill/>
          </a:ln>
        </p:spPr>
      </p:pic>
    </p:spTree>
    <p:extLst>
      <p:ext uri="{BB962C8B-B14F-4D97-AF65-F5344CB8AC3E}">
        <p14:creationId xmlns:p14="http://schemas.microsoft.com/office/powerpoint/2010/main" val="3949604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143000"/>
            <a:ext cx="7498080" cy="5247904"/>
          </a:xfrm>
        </p:spPr>
        <p:txBody>
          <a:bodyPr>
            <a:normAutofit lnSpcReduction="10000"/>
          </a:bodyPr>
          <a:lstStyle/>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Đăng ký, đăng nhập</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Xem thông tin tài khoản</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Sửa thông tin tài khoản</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Xem danh mục sản phẩm</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Xem sản phẩm theo danh mục</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Tìm kiếm sản phẩm</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Tìm kiếm sản phẩm thuộc danh mục sản phẩm</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Xem chi tiết sản phẩm</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Thêm sản phẩm vào giỏ hàng</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Quản lý giỏ hàng</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Đặt hàng</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Xem lịch sử mua hàng</a:t>
            </a: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Quản lý sản phẩm</a:t>
            </a:r>
            <a:r>
              <a:rPr lang="en-US" sz="2000">
                <a:latin typeface="Times New Roman" panose="02020603050405020304" pitchFamily="18" charset="0"/>
                <a:cs typeface="Times New Roman" panose="02020603050405020304" pitchFamily="18" charset="0"/>
              </a:rPr>
              <a:t> (chức năng cho app quản trị)</a:t>
            </a:r>
            <a:endParaRPr lang="vi-VN" sz="200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2000">
                <a:latin typeface="Times New Roman" panose="02020603050405020304" pitchFamily="18" charset="0"/>
                <a:cs typeface="Times New Roman" panose="02020603050405020304" pitchFamily="18" charset="0"/>
              </a:rPr>
              <a:t>Quản lý đơn hang</a:t>
            </a:r>
            <a:r>
              <a:rPr lang="en-US" sz="2000">
                <a:latin typeface="Times New Roman" panose="02020603050405020304" pitchFamily="18" charset="0"/>
                <a:cs typeface="Times New Roman" panose="02020603050405020304" pitchFamily="18" charset="0"/>
              </a:rPr>
              <a:t> (chức năng cho app quản trị)</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371600" y="228600"/>
            <a:ext cx="7498080" cy="685800"/>
          </a:xfrm>
          <a:prstGeom prst="rect">
            <a:avLst/>
          </a:prstGeom>
        </p:spPr>
        <p:txBody>
          <a:bodyPr anchor="ctr">
            <a:normAutofit fontScale="550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3. Các chức năng chính  của hệ thống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9761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1219200"/>
            <a:ext cx="7498080" cy="5029200"/>
          </a:xfrm>
        </p:spPr>
        <p:txBody>
          <a:bodyPr>
            <a:normAutofit/>
          </a:bodyPr>
          <a:lstStyle/>
          <a:p>
            <a:pPr marL="82296" indent="0">
              <a:buNone/>
            </a:pPr>
            <a:r>
              <a:rPr kumimoji="0" lang="en-US" sz="2800" b="0" i="0" u="none" strike="noStrike" kern="1200" cap="none" spc="0" normalizeH="0" baseline="0" noProof="0">
                <a:ln>
                  <a:noFill/>
                </a:ln>
                <a:solidFill>
                  <a:srgbClr val="4F271C">
                    <a:satMod val="130000"/>
                  </a:srgbClr>
                </a:solidFill>
                <a:effectLst>
                  <a:outerShdw blurRad="50000" dist="30000" dir="5400000" algn="tl" rotWithShape="0">
                    <a:srgbClr val="000000">
                      <a:alpha val="30000"/>
                    </a:srgbClr>
                  </a:outerShdw>
                </a:effectLst>
                <a:uLnTx/>
                <a:uFillTx/>
                <a:latin typeface="Times New Roman" panose="02020603050405020304" pitchFamily="18" charset="0"/>
                <a:ea typeface="+mj-ea"/>
                <a:cs typeface="Times New Roman" panose="02020603050405020304" pitchFamily="18" charset="0"/>
              </a:rPr>
              <a:t>1. Giao diện màn hình đăng nhập, đăng ký</a:t>
            </a:r>
            <a:endParaRPr lang="en-US" sz="28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1219200" y="228600"/>
            <a:ext cx="7924800" cy="990600"/>
          </a:xfrm>
        </p:spPr>
        <p:txBody>
          <a:bodyPr>
            <a:noAutofit/>
          </a:bodyPr>
          <a:lstStyle/>
          <a:p>
            <a:r>
              <a:rPr lang="en-US" sz="3400" b="1" dirty="0">
                <a:solidFill>
                  <a:srgbClr val="FF0000"/>
                </a:solidFill>
                <a:latin typeface="Times New Roman" panose="02020603050405020304" pitchFamily="18" charset="0"/>
                <a:cs typeface="Times New Roman" panose="02020603050405020304" pitchFamily="18" charset="0"/>
              </a:rPr>
              <a:t>Phần III: Ứng dụng và thử nghiệm</a:t>
            </a:r>
          </a:p>
        </p:txBody>
      </p:sp>
      <p:pic>
        <p:nvPicPr>
          <p:cNvPr id="5" name="Picture 4">
            <a:extLst>
              <a:ext uri="{FF2B5EF4-FFF2-40B4-BE49-F238E27FC236}">
                <a16:creationId xmlns:a16="http://schemas.microsoft.com/office/drawing/2014/main" id="{518F9697-3E8F-D59B-41C3-DCDCB182BF84}"/>
              </a:ext>
            </a:extLst>
          </p:cNvPr>
          <p:cNvPicPr>
            <a:picLocks noChangeAspect="1"/>
          </p:cNvPicPr>
          <p:nvPr/>
        </p:nvPicPr>
        <p:blipFill>
          <a:blip r:embed="rId2"/>
          <a:stretch>
            <a:fillRect/>
          </a:stretch>
        </p:blipFill>
        <p:spPr>
          <a:xfrm>
            <a:off x="2638729" y="1909305"/>
            <a:ext cx="2286000" cy="4725688"/>
          </a:xfrm>
          <a:prstGeom prst="rect">
            <a:avLst/>
          </a:prstGeom>
        </p:spPr>
      </p:pic>
      <p:pic>
        <p:nvPicPr>
          <p:cNvPr id="6" name="Picture 5">
            <a:extLst>
              <a:ext uri="{FF2B5EF4-FFF2-40B4-BE49-F238E27FC236}">
                <a16:creationId xmlns:a16="http://schemas.microsoft.com/office/drawing/2014/main" id="{2C216756-2A92-7EAB-09B6-493324E3B915}"/>
              </a:ext>
            </a:extLst>
          </p:cNvPr>
          <p:cNvPicPr>
            <a:picLocks noChangeAspect="1"/>
          </p:cNvPicPr>
          <p:nvPr/>
        </p:nvPicPr>
        <p:blipFill>
          <a:blip r:embed="rId3"/>
          <a:stretch>
            <a:fillRect/>
          </a:stretch>
        </p:blipFill>
        <p:spPr>
          <a:xfrm>
            <a:off x="5486400" y="1926757"/>
            <a:ext cx="2286000" cy="4708236"/>
          </a:xfrm>
          <a:prstGeom prst="rect">
            <a:avLst/>
          </a:prstGeom>
        </p:spPr>
      </p:pic>
    </p:spTree>
    <p:extLst>
      <p:ext uri="{BB962C8B-B14F-4D97-AF65-F5344CB8AC3E}">
        <p14:creationId xmlns:p14="http://schemas.microsoft.com/office/powerpoint/2010/main" val="606759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dirty="0">
                <a:latin typeface="Times New Roman" panose="02020603050405020304" pitchFamily="18" charset="0"/>
                <a:cs typeface="Times New Roman" panose="02020603050405020304" pitchFamily="18" charset="0"/>
              </a:rPr>
              <a:t>2. 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màn hình trang chính và menu</a:t>
            </a:r>
            <a:endParaRPr lang="en-US" sz="28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2FF78C3F-2900-77F3-CCFB-11B5795D7ADF}"/>
              </a:ext>
            </a:extLst>
          </p:cNvPr>
          <p:cNvPicPr>
            <a:picLocks noGrp="1" noChangeAspect="1"/>
          </p:cNvPicPr>
          <p:nvPr>
            <p:ph idx="1"/>
          </p:nvPr>
        </p:nvPicPr>
        <p:blipFill>
          <a:blip r:embed="rId2"/>
          <a:stretch>
            <a:fillRect/>
          </a:stretch>
        </p:blipFill>
        <p:spPr>
          <a:xfrm>
            <a:off x="2514600" y="1524000"/>
            <a:ext cx="2335572" cy="4800600"/>
          </a:xfrm>
          <a:prstGeom prst="rect">
            <a:avLst/>
          </a:prstGeom>
        </p:spPr>
      </p:pic>
      <p:pic>
        <p:nvPicPr>
          <p:cNvPr id="7" name="Picture 6">
            <a:extLst>
              <a:ext uri="{FF2B5EF4-FFF2-40B4-BE49-F238E27FC236}">
                <a16:creationId xmlns:a16="http://schemas.microsoft.com/office/drawing/2014/main" id="{1E863EA3-2BC0-7042-7A65-377A963491B9}"/>
              </a:ext>
            </a:extLst>
          </p:cNvPr>
          <p:cNvPicPr>
            <a:picLocks noChangeAspect="1"/>
          </p:cNvPicPr>
          <p:nvPr/>
        </p:nvPicPr>
        <p:blipFill>
          <a:blip r:embed="rId3"/>
          <a:stretch>
            <a:fillRect/>
          </a:stretch>
        </p:blipFill>
        <p:spPr>
          <a:xfrm>
            <a:off x="5334000" y="1524000"/>
            <a:ext cx="2327934" cy="4800600"/>
          </a:xfrm>
          <a:prstGeom prst="rect">
            <a:avLst/>
          </a:prstGeom>
        </p:spPr>
      </p:pic>
    </p:spTree>
    <p:extLst>
      <p:ext uri="{BB962C8B-B14F-4D97-AF65-F5344CB8AC3E}">
        <p14:creationId xmlns:p14="http://schemas.microsoft.com/office/powerpoint/2010/main" val="1703674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dirty="0">
                <a:latin typeface="Times New Roman" panose="02020603050405020304" pitchFamily="18" charset="0"/>
                <a:cs typeface="Times New Roman" panose="02020603050405020304" pitchFamily="18" charset="0"/>
              </a:rPr>
              <a:t>3</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màn hình thông tin tài khoản và đổi mật khẩu</a:t>
            </a: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891B6B6-EF65-5301-8DE1-206419CFBAB7}"/>
              </a:ext>
            </a:extLst>
          </p:cNvPr>
          <p:cNvPicPr>
            <a:picLocks noChangeAspect="1"/>
          </p:cNvPicPr>
          <p:nvPr/>
        </p:nvPicPr>
        <p:blipFill>
          <a:blip r:embed="rId2"/>
          <a:stretch>
            <a:fillRect/>
          </a:stretch>
        </p:blipFill>
        <p:spPr>
          <a:xfrm>
            <a:off x="2438400" y="1676400"/>
            <a:ext cx="2323576" cy="4792502"/>
          </a:xfrm>
          <a:prstGeom prst="rect">
            <a:avLst/>
          </a:prstGeom>
        </p:spPr>
      </p:pic>
      <p:pic>
        <p:nvPicPr>
          <p:cNvPr id="9" name="Picture 8">
            <a:extLst>
              <a:ext uri="{FF2B5EF4-FFF2-40B4-BE49-F238E27FC236}">
                <a16:creationId xmlns:a16="http://schemas.microsoft.com/office/drawing/2014/main" id="{BB2F4C53-FD23-BADC-5F25-FA8DA49B9009}"/>
              </a:ext>
            </a:extLst>
          </p:cNvPr>
          <p:cNvPicPr>
            <a:picLocks noChangeAspect="1"/>
          </p:cNvPicPr>
          <p:nvPr/>
        </p:nvPicPr>
        <p:blipFill>
          <a:blip r:embed="rId3"/>
          <a:stretch>
            <a:fillRect/>
          </a:stretch>
        </p:blipFill>
        <p:spPr>
          <a:xfrm>
            <a:off x="5334000" y="1681975"/>
            <a:ext cx="2323576" cy="4786927"/>
          </a:xfrm>
          <a:prstGeom prst="rect">
            <a:avLst/>
          </a:prstGeom>
        </p:spPr>
      </p:pic>
    </p:spTree>
    <p:extLst>
      <p:ext uri="{BB962C8B-B14F-4D97-AF65-F5344CB8AC3E}">
        <p14:creationId xmlns:p14="http://schemas.microsoft.com/office/powerpoint/2010/main" val="251059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dirty="0">
                <a:latin typeface="Times New Roman" panose="02020603050405020304" pitchFamily="18" charset="0"/>
                <a:cs typeface="Times New Roman" panose="02020603050405020304" pitchFamily="18" charset="0"/>
              </a:rPr>
              <a:t>4</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màn hình sản phẩm</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AA40B1-B4F5-3A9F-7848-5913DDDA707A}"/>
              </a:ext>
            </a:extLst>
          </p:cNvPr>
          <p:cNvPicPr>
            <a:picLocks noChangeAspect="1"/>
          </p:cNvPicPr>
          <p:nvPr/>
        </p:nvPicPr>
        <p:blipFill>
          <a:blip r:embed="rId2"/>
          <a:stretch>
            <a:fillRect/>
          </a:stretch>
        </p:blipFill>
        <p:spPr>
          <a:xfrm>
            <a:off x="2362200" y="1524000"/>
            <a:ext cx="2389607" cy="4944013"/>
          </a:xfrm>
          <a:prstGeom prst="rect">
            <a:avLst/>
          </a:prstGeom>
        </p:spPr>
      </p:pic>
      <p:pic>
        <p:nvPicPr>
          <p:cNvPr id="6" name="Picture 5">
            <a:extLst>
              <a:ext uri="{FF2B5EF4-FFF2-40B4-BE49-F238E27FC236}">
                <a16:creationId xmlns:a16="http://schemas.microsoft.com/office/drawing/2014/main" id="{245A1426-9497-92AD-26F9-E04B90E2D12E}"/>
              </a:ext>
            </a:extLst>
          </p:cNvPr>
          <p:cNvPicPr>
            <a:picLocks noChangeAspect="1"/>
          </p:cNvPicPr>
          <p:nvPr/>
        </p:nvPicPr>
        <p:blipFill>
          <a:blip r:embed="rId3"/>
          <a:stretch>
            <a:fillRect/>
          </a:stretch>
        </p:blipFill>
        <p:spPr>
          <a:xfrm>
            <a:off x="5304357" y="1524000"/>
            <a:ext cx="2400082" cy="4944013"/>
          </a:xfrm>
          <a:prstGeom prst="rect">
            <a:avLst/>
          </a:prstGeom>
        </p:spPr>
      </p:pic>
    </p:spTree>
    <p:extLst>
      <p:ext uri="{BB962C8B-B14F-4D97-AF65-F5344CB8AC3E}">
        <p14:creationId xmlns:p14="http://schemas.microsoft.com/office/powerpoint/2010/main" val="580380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dirty="0">
                <a:latin typeface="Times New Roman" panose="02020603050405020304" pitchFamily="18" charset="0"/>
                <a:cs typeface="Times New Roman" panose="02020603050405020304" pitchFamily="18" charset="0"/>
              </a:rPr>
              <a:t>5</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màn hình chi tiết sản phẩm</a:t>
            </a:r>
            <a:endParaRPr lang="en-US" sz="2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C973F9D-CBE4-F658-1C03-6C23BF982892}"/>
              </a:ext>
            </a:extLst>
          </p:cNvPr>
          <p:cNvPicPr>
            <a:picLocks noChangeAspect="1"/>
          </p:cNvPicPr>
          <p:nvPr/>
        </p:nvPicPr>
        <p:blipFill>
          <a:blip r:embed="rId2"/>
          <a:stretch>
            <a:fillRect/>
          </a:stretch>
        </p:blipFill>
        <p:spPr>
          <a:xfrm>
            <a:off x="2362200" y="1587927"/>
            <a:ext cx="2362200" cy="4894072"/>
          </a:xfrm>
          <a:prstGeom prst="rect">
            <a:avLst/>
          </a:prstGeom>
        </p:spPr>
      </p:pic>
      <p:pic>
        <p:nvPicPr>
          <p:cNvPr id="8" name="Picture 7">
            <a:extLst>
              <a:ext uri="{FF2B5EF4-FFF2-40B4-BE49-F238E27FC236}">
                <a16:creationId xmlns:a16="http://schemas.microsoft.com/office/drawing/2014/main" id="{E81E8685-F4EA-5995-6AC1-B32F5CE974CC}"/>
              </a:ext>
            </a:extLst>
          </p:cNvPr>
          <p:cNvPicPr>
            <a:picLocks noChangeAspect="1"/>
          </p:cNvPicPr>
          <p:nvPr/>
        </p:nvPicPr>
        <p:blipFill>
          <a:blip r:embed="rId3"/>
          <a:stretch>
            <a:fillRect/>
          </a:stretch>
        </p:blipFill>
        <p:spPr>
          <a:xfrm>
            <a:off x="5257800" y="1599087"/>
            <a:ext cx="2362200" cy="4871753"/>
          </a:xfrm>
          <a:prstGeom prst="rect">
            <a:avLst/>
          </a:prstGeom>
        </p:spPr>
      </p:pic>
    </p:spTree>
    <p:extLst>
      <p:ext uri="{BB962C8B-B14F-4D97-AF65-F5344CB8AC3E}">
        <p14:creationId xmlns:p14="http://schemas.microsoft.com/office/powerpoint/2010/main" val="9857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782" y="1548738"/>
            <a:ext cx="9079271" cy="5832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Bboas </a:t>
            </a:r>
          </a:p>
        </p:txBody>
      </p:sp>
      <p:sp>
        <p:nvSpPr>
          <p:cNvPr id="2" name="Title 1"/>
          <p:cNvSpPr>
            <a:spLocks noGrp="1"/>
          </p:cNvSpPr>
          <p:nvPr>
            <p:ph type="ctrTitle"/>
          </p:nvPr>
        </p:nvSpPr>
        <p:spPr>
          <a:xfrm>
            <a:off x="244725" y="3353458"/>
            <a:ext cx="8631382" cy="1295399"/>
          </a:xfrm>
        </p:spPr>
        <p:txBody>
          <a:bodyPr>
            <a:noAutofit/>
          </a:bodyPr>
          <a:lstStyle/>
          <a:p>
            <a:pPr algn="ctr"/>
            <a:r>
              <a:rPr lang="en-US" sz="3600" b="1">
                <a:solidFill>
                  <a:srgbClr val="FF0000"/>
                </a:solidFill>
                <a:latin typeface="Times New Roman" panose="02020603050405020304" pitchFamily="18" charset="0"/>
                <a:cs typeface="Times New Roman" panose="02020603050405020304" pitchFamily="18" charset="0"/>
              </a:rPr>
              <a:t>Xây dựng và phát triển </a:t>
            </a:r>
            <a:r>
              <a:rPr lang="en-US" sz="3600" b="1" dirty="0" err="1">
                <a:solidFill>
                  <a:srgbClr val="FF0000"/>
                </a:solidFill>
                <a:latin typeface="Times New Roman" panose="02020603050405020304" pitchFamily="18" charset="0"/>
                <a:cs typeface="Times New Roman" panose="02020603050405020304" pitchFamily="18" charset="0"/>
              </a:rPr>
              <a:t>ứng</a:t>
            </a:r>
            <a:r>
              <a:rPr lang="en-US" sz="3600" b="1" dirty="0">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dụng</a:t>
            </a:r>
            <a:r>
              <a:rPr lang="en-US" sz="3600" b="1">
                <a:solidFill>
                  <a:srgbClr val="FF0000"/>
                </a:solidFill>
                <a:latin typeface="Times New Roman" panose="02020603050405020304" pitchFamily="18" charset="0"/>
                <a:cs typeface="Times New Roman" panose="02020603050405020304" pitchFamily="18" charset="0"/>
              </a:rPr>
              <a:t> bán điện thoại, laptop trên nền tảng Android</a:t>
            </a:r>
            <a:endParaRPr lang="en-US" sz="3600" dirty="0">
              <a:solidFill>
                <a:srgbClr val="FF0000"/>
              </a:solidFill>
              <a:latin typeface="Lucida Console" pitchFamily="49" charset="0"/>
            </a:endParaRPr>
          </a:p>
        </p:txBody>
      </p:sp>
      <p:sp>
        <p:nvSpPr>
          <p:cNvPr id="4" name="Rectangle 3"/>
          <p:cNvSpPr/>
          <p:nvPr/>
        </p:nvSpPr>
        <p:spPr>
          <a:xfrm>
            <a:off x="3905814" y="2742140"/>
            <a:ext cx="1309205" cy="461665"/>
          </a:xfrm>
          <a:prstGeom prst="rect">
            <a:avLst/>
          </a:prstGeom>
        </p:spPr>
        <p:txBody>
          <a:bodyPr wrap="none">
            <a:spAutoFit/>
          </a:bodyPr>
          <a:lstStyle/>
          <a:p>
            <a:r>
              <a:rPr lang="en-US" sz="2400" b="1" dirty="0">
                <a:solidFill>
                  <a:srgbClr val="00B0F0"/>
                </a:solidFill>
                <a:latin typeface="Times New Roman" panose="02020603050405020304" pitchFamily="18" charset="0"/>
                <a:cs typeface="Times New Roman" panose="02020603050405020304" pitchFamily="18" charset="0"/>
              </a:rPr>
              <a:t>ĐỀ TÀI </a:t>
            </a:r>
            <a:endParaRPr lang="en-US" sz="2400" dirty="0">
              <a:solidFill>
                <a:srgbClr val="00B0F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1548738"/>
          </a:xfrm>
          <a:prstGeom prst="rect">
            <a:avLst/>
          </a:prstGeom>
        </p:spPr>
      </p:pic>
      <p:sp>
        <p:nvSpPr>
          <p:cNvPr id="10" name="Title 1"/>
          <p:cNvSpPr txBox="1">
            <a:spLocks/>
          </p:cNvSpPr>
          <p:nvPr/>
        </p:nvSpPr>
        <p:spPr>
          <a:xfrm>
            <a:off x="1712663" y="731670"/>
            <a:ext cx="7086600" cy="62414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600"/>
              </a:spcBef>
            </a:pPr>
            <a:r>
              <a:rPr lang="en-US" sz="3200" b="1" i="1" spc="200" dirty="0">
                <a:solidFill>
                  <a:schemeClr val="bg1"/>
                </a:solidFill>
                <a:latin typeface="Times New Roman" panose="02020603050405020304" pitchFamily="18" charset="0"/>
                <a:cs typeface="Times New Roman" panose="02020603050405020304" pitchFamily="18" charset="0"/>
              </a:rPr>
              <a:t>KHOA CÔNG NGHỆ THÔNG TIN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776" y="155179"/>
            <a:ext cx="1274618" cy="1275412"/>
          </a:xfrm>
          <a:prstGeom prst="rect">
            <a:avLst/>
          </a:prstGeom>
        </p:spPr>
      </p:pic>
      <p:sp>
        <p:nvSpPr>
          <p:cNvPr id="12" name="Rectangle 11"/>
          <p:cNvSpPr/>
          <p:nvPr/>
        </p:nvSpPr>
        <p:spPr>
          <a:xfrm>
            <a:off x="1295400" y="2332951"/>
            <a:ext cx="6629400" cy="584775"/>
          </a:xfrm>
          <a:prstGeom prst="rect">
            <a:avLst/>
          </a:prstGeom>
        </p:spPr>
        <p:txBody>
          <a:bodyPr wrap="square">
            <a:spAutoFit/>
          </a:bodyPr>
          <a:lstStyle/>
          <a:p>
            <a:pPr algn="ctr"/>
            <a:endParaRPr lang="en-US" sz="3200" i="1" dirty="0">
              <a:solidFill>
                <a:srgbClr val="0070C0"/>
              </a:solidFill>
              <a:effectLst>
                <a:outerShdw blurRad="50800" dist="38100" dir="8100000" algn="tr" rotWithShape="0">
                  <a:prstClr val="black">
                    <a:alpha val="40000"/>
                  </a:prstClr>
                </a:outerShdw>
              </a:effectLst>
              <a:latin typeface="Arial" panose="020B0604020202020204" pitchFamily="34" charset="0"/>
              <a:cs typeface="Arial" panose="020B0604020202020204" pitchFamily="34" charset="0"/>
            </a:endParaRPr>
          </a:p>
        </p:txBody>
      </p:sp>
      <p:sp>
        <p:nvSpPr>
          <p:cNvPr id="5" name="Rectangle 4"/>
          <p:cNvSpPr/>
          <p:nvPr/>
        </p:nvSpPr>
        <p:spPr>
          <a:xfrm>
            <a:off x="498812" y="1830059"/>
            <a:ext cx="8123210" cy="64633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36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BÁO CÁO ĐỒ ÁN TỐT NGHIỆP</a:t>
            </a:r>
            <a:endParaRPr lang="en-US" sz="3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endParaRPr>
          </a:p>
        </p:txBody>
      </p:sp>
      <p:sp>
        <p:nvSpPr>
          <p:cNvPr id="6" name="Subtitle 5"/>
          <p:cNvSpPr>
            <a:spLocks noGrp="1"/>
          </p:cNvSpPr>
          <p:nvPr>
            <p:ph type="subTitle" idx="1"/>
          </p:nvPr>
        </p:nvSpPr>
        <p:spPr>
          <a:xfrm>
            <a:off x="1615439" y="4974602"/>
            <a:ext cx="5989320" cy="1752600"/>
          </a:xfrm>
        </p:spPr>
        <p:txBody>
          <a:bodyPr>
            <a:normAutofit/>
          </a:bodyPr>
          <a:lstStyle/>
          <a:p>
            <a:r>
              <a:rPr lang="en-US" sz="2400" b="1" dirty="0">
                <a:latin typeface="Times New Roman" pitchFamily="18" charset="0"/>
                <a:cs typeface="Times New Roman" pitchFamily="18" charset="0"/>
              </a:rPr>
              <a:t>Gv hướng dẫn  : </a:t>
            </a:r>
            <a:r>
              <a:rPr lang="en-US" sz="2400" b="1">
                <a:latin typeface="Times New Roman" pitchFamily="18" charset="0"/>
                <a:cs typeface="Times New Roman" pitchFamily="18" charset="0"/>
              </a:rPr>
              <a:t>TS Đặng Trọng Hợp</a:t>
            </a:r>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Sv thực hiện     </a:t>
            </a:r>
            <a:r>
              <a:rPr lang="en-US" sz="2400" b="1">
                <a:latin typeface="Times New Roman" pitchFamily="18" charset="0"/>
                <a:cs typeface="Times New Roman" pitchFamily="18" charset="0"/>
              </a:rPr>
              <a:t>: Hà Quang Hưng</a:t>
            </a:r>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Mã sv		   </a:t>
            </a:r>
            <a:r>
              <a:rPr lang="en-US" sz="2400" b="1">
                <a:latin typeface="Times New Roman" pitchFamily="18" charset="0"/>
                <a:cs typeface="Times New Roman" pitchFamily="18" charset="0"/>
              </a:rPr>
              <a:t>: 2018603268</a:t>
            </a:r>
            <a:endParaRPr lang="en-US" sz="240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Lớp		   </a:t>
            </a:r>
            <a:r>
              <a:rPr lang="en-US" sz="2400" b="1">
                <a:latin typeface="Times New Roman" pitchFamily="18" charset="0"/>
                <a:cs typeface="Times New Roman" pitchFamily="18" charset="0"/>
              </a:rPr>
              <a:t>: Khoa học máy tính 2 – K13</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448930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dirty="0">
                <a:latin typeface="Times New Roman" panose="02020603050405020304" pitchFamily="18" charset="0"/>
                <a:cs typeface="Times New Roman" panose="02020603050405020304" pitchFamily="18" charset="0"/>
              </a:rPr>
              <a:t>6</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màn hình giỏ hàng và thanh toán</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B13A287-1B36-3201-B403-3B1939BD4AE7}"/>
              </a:ext>
            </a:extLst>
          </p:cNvPr>
          <p:cNvPicPr>
            <a:picLocks noChangeAspect="1"/>
          </p:cNvPicPr>
          <p:nvPr/>
        </p:nvPicPr>
        <p:blipFill>
          <a:blip r:embed="rId2"/>
          <a:stretch>
            <a:fillRect/>
          </a:stretch>
        </p:blipFill>
        <p:spPr>
          <a:xfrm>
            <a:off x="2362200" y="1472972"/>
            <a:ext cx="2462048" cy="5066348"/>
          </a:xfrm>
          <a:prstGeom prst="rect">
            <a:avLst/>
          </a:prstGeom>
        </p:spPr>
      </p:pic>
      <p:pic>
        <p:nvPicPr>
          <p:cNvPr id="6" name="Picture 5">
            <a:extLst>
              <a:ext uri="{FF2B5EF4-FFF2-40B4-BE49-F238E27FC236}">
                <a16:creationId xmlns:a16="http://schemas.microsoft.com/office/drawing/2014/main" id="{AB5F48E7-F7D3-D4F9-306E-660959FF4B0B}"/>
              </a:ext>
            </a:extLst>
          </p:cNvPr>
          <p:cNvPicPr>
            <a:picLocks noChangeAspect="1"/>
          </p:cNvPicPr>
          <p:nvPr/>
        </p:nvPicPr>
        <p:blipFill>
          <a:blip r:embed="rId3"/>
          <a:stretch>
            <a:fillRect/>
          </a:stretch>
        </p:blipFill>
        <p:spPr>
          <a:xfrm>
            <a:off x="5334000" y="1462486"/>
            <a:ext cx="2464826" cy="5071941"/>
          </a:xfrm>
          <a:prstGeom prst="rect">
            <a:avLst/>
          </a:prstGeom>
        </p:spPr>
      </p:pic>
    </p:spTree>
    <p:extLst>
      <p:ext uri="{BB962C8B-B14F-4D97-AF65-F5344CB8AC3E}">
        <p14:creationId xmlns:p14="http://schemas.microsoft.com/office/powerpoint/2010/main" val="1822764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dirty="0">
                <a:latin typeface="Times New Roman" panose="02020603050405020304" pitchFamily="18" charset="0"/>
                <a:cs typeface="Times New Roman" panose="02020603050405020304" pitchFamily="18" charset="0"/>
              </a:rPr>
              <a:t>7</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màn hình tìm kiếm sản phẩm</a:t>
            </a:r>
            <a:endParaRPr lang="en-US" sz="2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84D6F86-35BF-39EB-A86E-B33B660B0D4E}"/>
              </a:ext>
            </a:extLst>
          </p:cNvPr>
          <p:cNvPicPr>
            <a:picLocks noChangeAspect="1"/>
          </p:cNvPicPr>
          <p:nvPr/>
        </p:nvPicPr>
        <p:blipFill>
          <a:blip r:embed="rId2"/>
          <a:stretch>
            <a:fillRect/>
          </a:stretch>
        </p:blipFill>
        <p:spPr>
          <a:xfrm>
            <a:off x="3927729" y="1507412"/>
            <a:ext cx="2449830" cy="5075950"/>
          </a:xfrm>
          <a:prstGeom prst="rect">
            <a:avLst/>
          </a:prstGeom>
        </p:spPr>
      </p:pic>
    </p:spTree>
    <p:extLst>
      <p:ext uri="{BB962C8B-B14F-4D97-AF65-F5344CB8AC3E}">
        <p14:creationId xmlns:p14="http://schemas.microsoft.com/office/powerpoint/2010/main" val="275211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dirty="0">
                <a:latin typeface="Times New Roman" panose="02020603050405020304" pitchFamily="18" charset="0"/>
                <a:cs typeface="Times New Roman" panose="02020603050405020304" pitchFamily="18" charset="0"/>
              </a:rPr>
              <a:t>8</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màn hình lịch sử mua hàng</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4FE457C-818E-D220-4C05-56DB5E2A7518}"/>
              </a:ext>
            </a:extLst>
          </p:cNvPr>
          <p:cNvPicPr>
            <a:picLocks noChangeAspect="1"/>
          </p:cNvPicPr>
          <p:nvPr/>
        </p:nvPicPr>
        <p:blipFill>
          <a:blip r:embed="rId2"/>
          <a:stretch>
            <a:fillRect/>
          </a:stretch>
        </p:blipFill>
        <p:spPr>
          <a:xfrm>
            <a:off x="3921158" y="1392471"/>
            <a:ext cx="2462971" cy="5086350"/>
          </a:xfrm>
          <a:prstGeom prst="rect">
            <a:avLst/>
          </a:prstGeom>
        </p:spPr>
      </p:pic>
    </p:spTree>
    <p:extLst>
      <p:ext uri="{BB962C8B-B14F-4D97-AF65-F5344CB8AC3E}">
        <p14:creationId xmlns:p14="http://schemas.microsoft.com/office/powerpoint/2010/main" val="999730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dirty="0">
                <a:latin typeface="Times New Roman" panose="02020603050405020304" pitchFamily="18" charset="0"/>
                <a:cs typeface="Times New Roman" panose="02020603050405020304" pitchFamily="18" charset="0"/>
              </a:rPr>
              <a:t>9</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app quản lý</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404A219-0AE0-9482-BECF-54E70F5221A8}"/>
              </a:ext>
            </a:extLst>
          </p:cNvPr>
          <p:cNvPicPr>
            <a:picLocks noChangeAspect="1"/>
          </p:cNvPicPr>
          <p:nvPr/>
        </p:nvPicPr>
        <p:blipFill>
          <a:blip r:embed="rId2"/>
          <a:stretch>
            <a:fillRect/>
          </a:stretch>
        </p:blipFill>
        <p:spPr>
          <a:xfrm>
            <a:off x="2438400" y="1410017"/>
            <a:ext cx="2494206" cy="5173345"/>
          </a:xfrm>
          <a:prstGeom prst="rect">
            <a:avLst/>
          </a:prstGeom>
        </p:spPr>
      </p:pic>
      <p:pic>
        <p:nvPicPr>
          <p:cNvPr id="6" name="Picture 5">
            <a:extLst>
              <a:ext uri="{FF2B5EF4-FFF2-40B4-BE49-F238E27FC236}">
                <a16:creationId xmlns:a16="http://schemas.microsoft.com/office/drawing/2014/main" id="{596670B7-9360-EC8C-0700-651A1B27885E}"/>
              </a:ext>
            </a:extLst>
          </p:cNvPr>
          <p:cNvPicPr>
            <a:picLocks noChangeAspect="1"/>
          </p:cNvPicPr>
          <p:nvPr/>
        </p:nvPicPr>
        <p:blipFill>
          <a:blip r:embed="rId3"/>
          <a:stretch>
            <a:fillRect/>
          </a:stretch>
        </p:blipFill>
        <p:spPr>
          <a:xfrm>
            <a:off x="5410200" y="1410017"/>
            <a:ext cx="2494207" cy="5107878"/>
          </a:xfrm>
          <a:prstGeom prst="rect">
            <a:avLst/>
          </a:prstGeom>
        </p:spPr>
      </p:pic>
    </p:spTree>
    <p:extLst>
      <p:ext uri="{BB962C8B-B14F-4D97-AF65-F5344CB8AC3E}">
        <p14:creationId xmlns:p14="http://schemas.microsoft.com/office/powerpoint/2010/main" val="80148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0</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màn quản lý sản phẩm</a:t>
            </a:r>
            <a:endParaRPr lang="en-US" sz="2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AB90798-45D8-C760-F87A-673B1E2C535A}"/>
              </a:ext>
            </a:extLst>
          </p:cNvPr>
          <p:cNvPicPr>
            <a:picLocks noChangeAspect="1"/>
          </p:cNvPicPr>
          <p:nvPr/>
        </p:nvPicPr>
        <p:blipFill>
          <a:blip r:embed="rId2"/>
          <a:stretch>
            <a:fillRect/>
          </a:stretch>
        </p:blipFill>
        <p:spPr>
          <a:xfrm>
            <a:off x="3880262" y="1350656"/>
            <a:ext cx="2544763" cy="5248086"/>
          </a:xfrm>
          <a:prstGeom prst="rect">
            <a:avLst/>
          </a:prstGeom>
        </p:spPr>
      </p:pic>
    </p:spTree>
    <p:extLst>
      <p:ext uri="{BB962C8B-B14F-4D97-AF65-F5344CB8AC3E}">
        <p14:creationId xmlns:p14="http://schemas.microsoft.com/office/powerpoint/2010/main" val="911411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7562088" cy="1143000"/>
          </a:xfrm>
        </p:spPr>
        <p:txBody>
          <a:bodyPr>
            <a:normAutofit/>
          </a:bodyPr>
          <a:lstStyle/>
          <a:p>
            <a:r>
              <a:rPr lang="en-US" sz="280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1</a:t>
            </a:r>
            <a:r>
              <a:rPr lang="en-US" sz="280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diện</a:t>
            </a:r>
            <a:r>
              <a:rPr lang="en-US" sz="2800">
                <a:latin typeface="Times New Roman" panose="02020603050405020304" pitchFamily="18" charset="0"/>
                <a:cs typeface="Times New Roman" panose="02020603050405020304" pitchFamily="18" charset="0"/>
              </a:rPr>
              <a:t> màn quản lý đơn hàng</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117ACA1-A7F6-740E-C02B-343ECB908832}"/>
              </a:ext>
            </a:extLst>
          </p:cNvPr>
          <p:cNvPicPr>
            <a:picLocks noChangeAspect="1"/>
          </p:cNvPicPr>
          <p:nvPr/>
        </p:nvPicPr>
        <p:blipFill>
          <a:blip r:embed="rId2"/>
          <a:stretch>
            <a:fillRect/>
          </a:stretch>
        </p:blipFill>
        <p:spPr>
          <a:xfrm>
            <a:off x="3933444" y="1554825"/>
            <a:ext cx="2438400" cy="5028537"/>
          </a:xfrm>
          <a:prstGeom prst="rect">
            <a:avLst/>
          </a:prstGeom>
        </p:spPr>
      </p:pic>
    </p:spTree>
    <p:extLst>
      <p:ext uri="{BB962C8B-B14F-4D97-AF65-F5344CB8AC3E}">
        <p14:creationId xmlns:p14="http://schemas.microsoft.com/office/powerpoint/2010/main" val="2236939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219200"/>
            <a:ext cx="7924800" cy="5638800"/>
          </a:xfrm>
        </p:spPr>
        <p:txBody>
          <a:bodyPr>
            <a:normAutofit fontScale="85000" lnSpcReduction="20000"/>
          </a:bodyPr>
          <a:lstStyle/>
          <a:p>
            <a:pPr marL="82296" indent="0">
              <a:buNone/>
            </a:pPr>
            <a:r>
              <a:rPr lang="en-US" sz="3000" b="1"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Kết quả đạt được:</a:t>
            </a:r>
          </a:p>
          <a:p>
            <a:pPr>
              <a:buFont typeface="Wingdings" pitchFamily="2" charset="2"/>
              <a:buChar char="Ø"/>
            </a:pPr>
            <a:r>
              <a:rPr lang="vi-VN" sz="2200" spc="150" dirty="0">
                <a:latin typeface="Times New Roman" pitchFamily="18" charset="0"/>
                <a:cs typeface="Times New Roman" pitchFamily="18" charset="0"/>
              </a:rPr>
              <a:t>Tìm hiể</a:t>
            </a:r>
            <a:r>
              <a:rPr lang="en-US" sz="2200" spc="150" dirty="0">
                <a:latin typeface="Times New Roman" pitchFamily="18" charset="0"/>
                <a:cs typeface="Times New Roman" pitchFamily="18" charset="0"/>
              </a:rPr>
              <a:t>u </a:t>
            </a:r>
            <a:r>
              <a:rPr lang="vi-VN" sz="2200" spc="150" dirty="0">
                <a:latin typeface="Times New Roman" pitchFamily="18" charset="0"/>
                <a:cs typeface="Times New Roman" pitchFamily="18" charset="0"/>
              </a:rPr>
              <a:t>được ngôn </a:t>
            </a:r>
            <a:r>
              <a:rPr lang="vi-VN" sz="2200" spc="150">
                <a:latin typeface="Times New Roman" pitchFamily="18" charset="0"/>
                <a:cs typeface="Times New Roman" pitchFamily="18" charset="0"/>
              </a:rPr>
              <a:t>ngữ</a:t>
            </a:r>
            <a:r>
              <a:rPr lang="en-US" sz="2200" spc="150">
                <a:latin typeface="Times New Roman" pitchFamily="18" charset="0"/>
                <a:cs typeface="Times New Roman" pitchFamily="18" charset="0"/>
              </a:rPr>
              <a:t> Java, Android Studio, </a:t>
            </a:r>
            <a:r>
              <a:rPr lang="en-US" sz="2200" spc="150" dirty="0" err="1">
                <a:latin typeface="Times New Roman" pitchFamily="18" charset="0"/>
                <a:cs typeface="Times New Roman" pitchFamily="18" charset="0"/>
              </a:rPr>
              <a:t>mô</a:t>
            </a:r>
            <a:r>
              <a:rPr lang="en-US" sz="2200" spc="150" dirty="0">
                <a:latin typeface="Times New Roman" pitchFamily="18" charset="0"/>
                <a:cs typeface="Times New Roman" pitchFamily="18" charset="0"/>
              </a:rPr>
              <a:t> </a:t>
            </a:r>
            <a:r>
              <a:rPr lang="en-US" sz="2200" spc="150" dirty="0" err="1">
                <a:latin typeface="Times New Roman" pitchFamily="18" charset="0"/>
                <a:cs typeface="Times New Roman" pitchFamily="18" charset="0"/>
              </a:rPr>
              <a:t>hình</a:t>
            </a:r>
            <a:r>
              <a:rPr lang="en-US" sz="2200" spc="150" dirty="0">
                <a:latin typeface="Times New Roman" pitchFamily="18" charset="0"/>
                <a:cs typeface="Times New Roman" pitchFamily="18" charset="0"/>
              </a:rPr>
              <a:t> </a:t>
            </a:r>
            <a:r>
              <a:rPr lang="en-US" sz="2200" spc="150" dirty="0" err="1">
                <a:latin typeface="Times New Roman" pitchFamily="18" charset="0"/>
                <a:cs typeface="Times New Roman" pitchFamily="18" charset="0"/>
              </a:rPr>
              <a:t>MVVM</a:t>
            </a:r>
            <a:r>
              <a:rPr lang="vi-VN" sz="2200" spc="150" dirty="0">
                <a:latin typeface="Times New Roman" pitchFamily="18" charset="0"/>
                <a:cs typeface="Times New Roman" pitchFamily="18" charset="0"/>
              </a:rPr>
              <a:t>. </a:t>
            </a:r>
            <a:endParaRPr lang="en-US" sz="2200" spc="150" dirty="0">
              <a:latin typeface="Times New Roman" pitchFamily="18" charset="0"/>
              <a:cs typeface="Times New Roman" pitchFamily="18" charset="0"/>
            </a:endParaRPr>
          </a:p>
          <a:p>
            <a:pPr>
              <a:buFont typeface="Wingdings" pitchFamily="2" charset="2"/>
              <a:buChar char="Ø"/>
            </a:pPr>
            <a:r>
              <a:rPr lang="en-US" sz="2200" spc="150" dirty="0">
                <a:latin typeface="Times New Roman" pitchFamily="18" charset="0"/>
                <a:cs typeface="Times New Roman" pitchFamily="18" charset="0"/>
              </a:rPr>
              <a:t>App </a:t>
            </a:r>
            <a:r>
              <a:rPr lang="en-US" sz="2200" spc="150" dirty="0" err="1">
                <a:latin typeface="Times New Roman" pitchFamily="18" charset="0"/>
                <a:cs typeface="Times New Roman" pitchFamily="18" charset="0"/>
              </a:rPr>
              <a:t>gồm</a:t>
            </a:r>
            <a:r>
              <a:rPr lang="en-US" sz="2200" spc="150" dirty="0">
                <a:latin typeface="Times New Roman" pitchFamily="18" charset="0"/>
                <a:cs typeface="Times New Roman" pitchFamily="18" charset="0"/>
              </a:rPr>
              <a:t> </a:t>
            </a:r>
            <a:r>
              <a:rPr lang="en-US" sz="2200" spc="150" dirty="0" err="1">
                <a:latin typeface="Times New Roman" pitchFamily="18" charset="0"/>
                <a:cs typeface="Times New Roman" pitchFamily="18" charset="0"/>
              </a:rPr>
              <a:t>có</a:t>
            </a:r>
            <a:r>
              <a:rPr lang="en-US" sz="2200" spc="150" dirty="0">
                <a:latin typeface="Times New Roman" pitchFamily="18" charset="0"/>
                <a:cs typeface="Times New Roman" pitchFamily="18" charset="0"/>
              </a:rPr>
              <a:t> </a:t>
            </a:r>
            <a:r>
              <a:rPr lang="en-US" sz="2200" spc="150" dirty="0" err="1">
                <a:latin typeface="Times New Roman" pitchFamily="18" charset="0"/>
                <a:cs typeface="Times New Roman" pitchFamily="18" charset="0"/>
              </a:rPr>
              <a:t>các</a:t>
            </a:r>
            <a:r>
              <a:rPr lang="en-US" sz="2200" spc="150" dirty="0">
                <a:latin typeface="Times New Roman" pitchFamily="18" charset="0"/>
                <a:cs typeface="Times New Roman" pitchFamily="18" charset="0"/>
              </a:rPr>
              <a:t> </a:t>
            </a:r>
            <a:r>
              <a:rPr lang="en-US" sz="2200" spc="150" dirty="0" err="1">
                <a:latin typeface="Times New Roman" pitchFamily="18" charset="0"/>
                <a:cs typeface="Times New Roman" pitchFamily="18" charset="0"/>
              </a:rPr>
              <a:t>chức</a:t>
            </a:r>
            <a:r>
              <a:rPr lang="en-US" sz="2200" spc="150" dirty="0">
                <a:latin typeface="Times New Roman" pitchFamily="18" charset="0"/>
                <a:cs typeface="Times New Roman" pitchFamily="18" charset="0"/>
              </a:rPr>
              <a:t> </a:t>
            </a:r>
            <a:r>
              <a:rPr lang="en-US" sz="2200" spc="150" dirty="0" err="1">
                <a:latin typeface="Times New Roman" pitchFamily="18" charset="0"/>
                <a:cs typeface="Times New Roman" pitchFamily="18" charset="0"/>
              </a:rPr>
              <a:t>năng</a:t>
            </a:r>
            <a:r>
              <a:rPr lang="en-US" sz="2200" spc="150" dirty="0">
                <a:latin typeface="Times New Roman" pitchFamily="18" charset="0"/>
                <a:cs typeface="Times New Roman" pitchFamily="18" charset="0"/>
              </a:rPr>
              <a:t>:</a:t>
            </a:r>
          </a:p>
          <a:p>
            <a:pPr lvl="1"/>
            <a:r>
              <a:rPr lang="vi-VN" sz="2200">
                <a:latin typeface="Times New Roman" panose="02020603050405020304" pitchFamily="18" charset="0"/>
                <a:cs typeface="Times New Roman" panose="02020603050405020304" pitchFamily="18" charset="0"/>
              </a:rPr>
              <a:t>Đăng ký, đăng nhập</a:t>
            </a:r>
          </a:p>
          <a:p>
            <a:pPr lvl="1"/>
            <a:r>
              <a:rPr lang="vi-VN" sz="2200">
                <a:latin typeface="Times New Roman" panose="02020603050405020304" pitchFamily="18" charset="0"/>
                <a:cs typeface="Times New Roman" panose="02020603050405020304" pitchFamily="18" charset="0"/>
              </a:rPr>
              <a:t>Xem thông tin tài khoản</a:t>
            </a:r>
          </a:p>
          <a:p>
            <a:pPr lvl="1"/>
            <a:r>
              <a:rPr lang="vi-VN" sz="2200">
                <a:latin typeface="Times New Roman" panose="02020603050405020304" pitchFamily="18" charset="0"/>
                <a:cs typeface="Times New Roman" panose="02020603050405020304" pitchFamily="18" charset="0"/>
              </a:rPr>
              <a:t>Sửa thông tin tài khoản</a:t>
            </a:r>
          </a:p>
          <a:p>
            <a:pPr lvl="1"/>
            <a:r>
              <a:rPr lang="vi-VN" sz="2200">
                <a:latin typeface="Times New Roman" panose="02020603050405020304" pitchFamily="18" charset="0"/>
                <a:cs typeface="Times New Roman" panose="02020603050405020304" pitchFamily="18" charset="0"/>
              </a:rPr>
              <a:t>Xem danh mục sản phẩm</a:t>
            </a:r>
          </a:p>
          <a:p>
            <a:pPr lvl="1"/>
            <a:r>
              <a:rPr lang="vi-VN" sz="2200">
                <a:latin typeface="Times New Roman" panose="02020603050405020304" pitchFamily="18" charset="0"/>
                <a:cs typeface="Times New Roman" panose="02020603050405020304" pitchFamily="18" charset="0"/>
              </a:rPr>
              <a:t>Xem sản phẩm theo danh mục</a:t>
            </a:r>
          </a:p>
          <a:p>
            <a:pPr lvl="1"/>
            <a:r>
              <a:rPr lang="vi-VN" sz="2200">
                <a:latin typeface="Times New Roman" panose="02020603050405020304" pitchFamily="18" charset="0"/>
                <a:cs typeface="Times New Roman" panose="02020603050405020304" pitchFamily="18" charset="0"/>
              </a:rPr>
              <a:t>Tìm kiếm sản phẩm</a:t>
            </a:r>
          </a:p>
          <a:p>
            <a:pPr lvl="1"/>
            <a:r>
              <a:rPr lang="vi-VN" sz="2200">
                <a:latin typeface="Times New Roman" panose="02020603050405020304" pitchFamily="18" charset="0"/>
                <a:cs typeface="Times New Roman" panose="02020603050405020304" pitchFamily="18" charset="0"/>
              </a:rPr>
              <a:t>Tìm kiếm sản phẩm thuộc danh mục sản phẩm</a:t>
            </a:r>
          </a:p>
          <a:p>
            <a:pPr lvl="1"/>
            <a:r>
              <a:rPr lang="vi-VN" sz="2200">
                <a:latin typeface="Times New Roman" panose="02020603050405020304" pitchFamily="18" charset="0"/>
                <a:cs typeface="Times New Roman" panose="02020603050405020304" pitchFamily="18" charset="0"/>
              </a:rPr>
              <a:t>Xem chi tiết sản phẩm</a:t>
            </a:r>
          </a:p>
          <a:p>
            <a:pPr lvl="1"/>
            <a:r>
              <a:rPr lang="vi-VN" sz="2200">
                <a:latin typeface="Times New Roman" panose="02020603050405020304" pitchFamily="18" charset="0"/>
                <a:cs typeface="Times New Roman" panose="02020603050405020304" pitchFamily="18" charset="0"/>
              </a:rPr>
              <a:t>Thêm sản phẩm vào giỏ hàng</a:t>
            </a:r>
          </a:p>
          <a:p>
            <a:pPr lvl="1"/>
            <a:r>
              <a:rPr lang="vi-VN" sz="2200">
                <a:latin typeface="Times New Roman" panose="02020603050405020304" pitchFamily="18" charset="0"/>
                <a:cs typeface="Times New Roman" panose="02020603050405020304" pitchFamily="18" charset="0"/>
              </a:rPr>
              <a:t>Quản lý giỏ hàng</a:t>
            </a:r>
          </a:p>
          <a:p>
            <a:pPr lvl="1"/>
            <a:r>
              <a:rPr lang="vi-VN" sz="2200">
                <a:latin typeface="Times New Roman" panose="02020603050405020304" pitchFamily="18" charset="0"/>
                <a:cs typeface="Times New Roman" panose="02020603050405020304" pitchFamily="18" charset="0"/>
              </a:rPr>
              <a:t>Đặt hàng</a:t>
            </a:r>
          </a:p>
          <a:p>
            <a:pPr lvl="1"/>
            <a:r>
              <a:rPr lang="vi-VN" sz="2200">
                <a:latin typeface="Times New Roman" panose="02020603050405020304" pitchFamily="18" charset="0"/>
                <a:cs typeface="Times New Roman" panose="02020603050405020304" pitchFamily="18" charset="0"/>
              </a:rPr>
              <a:t>Xem lịch sử mua hàng</a:t>
            </a:r>
          </a:p>
          <a:p>
            <a:pPr lvl="1"/>
            <a:r>
              <a:rPr lang="vi-VN" sz="2200">
                <a:latin typeface="Times New Roman" panose="02020603050405020304" pitchFamily="18" charset="0"/>
                <a:cs typeface="Times New Roman" panose="02020603050405020304" pitchFamily="18" charset="0"/>
              </a:rPr>
              <a:t>Quản lý sản phẩm</a:t>
            </a:r>
          </a:p>
          <a:p>
            <a:pPr lvl="1"/>
            <a:r>
              <a:rPr lang="vi-VN" sz="2200">
                <a:latin typeface="Times New Roman" panose="02020603050405020304" pitchFamily="18" charset="0"/>
                <a:cs typeface="Times New Roman" panose="02020603050405020304" pitchFamily="18" charset="0"/>
              </a:rPr>
              <a:t>Quản lý đơn hàng</a:t>
            </a:r>
          </a:p>
          <a:p>
            <a:pPr marL="82296" indent="0">
              <a:buNone/>
            </a:pPr>
            <a:endParaRPr lang="en-US" spc="150" dirty="0">
              <a:latin typeface="Times New Roman" panose="02020603050405020304" pitchFamily="18" charset="0"/>
              <a:cs typeface="Times New Roman" panose="02020603050405020304" pitchFamily="18" charset="0"/>
            </a:endParaRPr>
          </a:p>
          <a:p>
            <a:pPr marL="82296" indent="0">
              <a:buNone/>
            </a:pPr>
            <a:endParaRPr lang="en-US" spc="150" dirty="0">
              <a:latin typeface="Times New Roman" panose="02020603050405020304" pitchFamily="18" charset="0"/>
              <a:cs typeface="Times New Roman" panose="02020603050405020304" pitchFamily="18" charset="0"/>
            </a:endParaRPr>
          </a:p>
          <a:p>
            <a:pPr>
              <a:buFontTx/>
              <a:buChar char="-"/>
            </a:pPr>
            <a:endParaRPr lang="en-US" spc="150" dirty="0">
              <a:latin typeface="Times New Roman" panose="02020603050405020304" pitchFamily="18" charset="0"/>
              <a:cs typeface="Times New Roman" panose="02020603050405020304" pitchFamily="18" charset="0"/>
            </a:endParaRPr>
          </a:p>
          <a:p>
            <a:pPr>
              <a:buFontTx/>
              <a:buChar char="-"/>
            </a:pPr>
            <a:endParaRPr lang="en-US" spc="150" dirty="0">
              <a:latin typeface="Times New Roman" panose="02020603050405020304" pitchFamily="18" charset="0"/>
              <a:cs typeface="Times New Roman" panose="02020603050405020304" pitchFamily="18" charset="0"/>
            </a:endParaRPr>
          </a:p>
          <a:p>
            <a:pPr marL="82296" indent="0">
              <a:buNone/>
            </a:pPr>
            <a:endParaRPr lang="en-US" dirty="0">
              <a:latin typeface="Times New Roman" panose="02020603050405020304" pitchFamily="18" charset="0"/>
              <a:cs typeface="Times New Roman" panose="02020603050405020304" pitchFamily="18" charset="0"/>
            </a:endParaRPr>
          </a:p>
          <a:p>
            <a:pPr marL="82296" indent="0">
              <a:buNone/>
            </a:pPr>
            <a:endParaRPr lang="en-US"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219200" y="228600"/>
            <a:ext cx="7924800" cy="990600"/>
          </a:xfrm>
          <a:prstGeom prst="rect">
            <a:avLst/>
          </a:prstGeom>
        </p:spPr>
        <p:txBody>
          <a:bodyPr anchor="ctr">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3400" b="1" dirty="0">
                <a:solidFill>
                  <a:srgbClr val="FF0000"/>
                </a:solidFill>
                <a:latin typeface="Times New Roman" panose="02020603050405020304" pitchFamily="18" charset="0"/>
                <a:cs typeface="Times New Roman" panose="02020603050405020304" pitchFamily="18" charset="0"/>
              </a:rPr>
              <a:t>Phần IV:KẾT LUẬN</a:t>
            </a:r>
          </a:p>
        </p:txBody>
      </p:sp>
    </p:spTree>
    <p:extLst>
      <p:ext uri="{BB962C8B-B14F-4D97-AF65-F5344CB8AC3E}">
        <p14:creationId xmlns:p14="http://schemas.microsoft.com/office/powerpoint/2010/main" val="946845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457200"/>
            <a:ext cx="7924800" cy="6400800"/>
          </a:xfrm>
        </p:spPr>
        <p:txBody>
          <a:bodyPr>
            <a:normAutofit fontScale="92500"/>
          </a:bodyPr>
          <a:lstStyle/>
          <a:p>
            <a:pPr marL="82296" indent="0">
              <a:buNone/>
            </a:pPr>
            <a:r>
              <a:rPr lang="en-US" sz="2800" b="1" spc="150"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2800" b="1" spc="150" dirty="0" err="1">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Hạn</a:t>
            </a:r>
            <a:r>
              <a:rPr lang="en-US" sz="2800" b="1" spc="150"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50" dirty="0" err="1">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chế</a:t>
            </a:r>
            <a:r>
              <a:rPr lang="en-US" sz="2800" b="1" spc="150"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buFont typeface="Wingdings" pitchFamily="2" charset="2"/>
              <a:buChar char="Ø"/>
            </a:pPr>
            <a:r>
              <a:rPr lang="en-US" sz="2800" spc="150">
                <a:latin typeface="Times New Roman" panose="02020603050405020304" pitchFamily="18" charset="0"/>
                <a:cs typeface="Times New Roman" panose="02020603050405020304" pitchFamily="18" charset="0"/>
              </a:rPr>
              <a:t>Vì thời gian làm đồ án có hạn nên ứng dụng mới chỉ dừng lại ở mức cơ bản, còn nhiều chức năng chưa thể hoàn thiện</a:t>
            </a:r>
            <a:endParaRPr lang="en-US" sz="2800" spc="150" dirty="0">
              <a:latin typeface="Times New Roman" pitchFamily="18" charset="0"/>
              <a:cs typeface="Times New Roman" pitchFamily="18" charset="0"/>
            </a:endParaRPr>
          </a:p>
          <a:p>
            <a:pPr marL="82296" indent="0">
              <a:buNone/>
            </a:pPr>
            <a:r>
              <a:rPr lang="en-US" sz="2800" b="1" spc="150"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2800" b="1" spc="150" dirty="0" err="1">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a:t>
            </a:r>
            <a:r>
              <a:rPr lang="en-US" sz="2800" b="1" spc="150"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50" dirty="0" err="1">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phát</a:t>
            </a:r>
            <a:r>
              <a:rPr lang="en-US" sz="2800" b="1" spc="150"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spc="150" dirty="0" err="1">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triển</a:t>
            </a:r>
            <a:r>
              <a:rPr lang="en-US" sz="2800" b="1" spc="150" dirty="0">
                <a:solidFill>
                  <a:srgbClr val="00B0F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lvl="0">
              <a:buFont typeface="Wingdings" pitchFamily="2" charset="2"/>
              <a:buChar char="Ø"/>
            </a:pPr>
            <a:r>
              <a:rPr lang="fr-FR" sz="2800" dirty="0" err="1">
                <a:latin typeface="Times New Roman" panose="02020603050405020304" pitchFamily="18" charset="0"/>
                <a:cs typeface="Times New Roman" panose="02020603050405020304" pitchFamily="18" charset="0"/>
              </a:rPr>
              <a:t>Hướng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phát</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triển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đề</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tài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của</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em</a:t>
            </a:r>
            <a:r>
              <a:rPr lang="fr-FR" sz="2800" dirty="0">
                <a:latin typeface="Times New Roman" panose="02020603050405020304" pitchFamily="18" charset="0"/>
                <a:cs typeface="Times New Roman" panose="02020603050405020304" pitchFamily="18" charset="0"/>
              </a:rPr>
              <a:t> là </a:t>
            </a:r>
            <a:r>
              <a:rPr lang="fr-FR" sz="2800" dirty="0" err="1">
                <a:latin typeface="Times New Roman" panose="02020603050405020304" pitchFamily="18" charset="0"/>
                <a:cs typeface="Times New Roman" panose="02020603050405020304" pitchFamily="18" charset="0"/>
              </a:rPr>
              <a:t>em</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sẽ</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nâng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cấp</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thêm</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các</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chức</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năng</a:t>
            </a:r>
            <a:r>
              <a:rPr lang="fr-FR" sz="2800" dirty="0">
                <a:latin typeface="Times New Roman" panose="02020603050405020304" pitchFamily="18" charset="0"/>
                <a:cs typeface="Times New Roman" panose="02020603050405020304" pitchFamily="18" charset="0"/>
              </a:rPr>
              <a:t> </a:t>
            </a:r>
            <a:r>
              <a:rPr lang="fr-FR" sz="2800" err="1">
                <a:latin typeface="Times New Roman" panose="02020603050405020304" pitchFamily="18" charset="0"/>
                <a:cs typeface="Times New Roman" panose="02020603050405020304" pitchFamily="18" charset="0"/>
              </a:rPr>
              <a:t>như</a:t>
            </a:r>
            <a:r>
              <a:rPr lang="fr-FR" sz="280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như đăng nhập ứng dụng bằng tài khoản Google, Facebook…, chức năng quên mật khẩu, xóa tài khoản, thay đổi số điện thoại đăng ký, lộ trình giao hàng, bộ lọc tìm kiếm sản phẩm, cập nhập các trạng thái khyến mại, giảm giá cho sản phẩm, thêm nhiều phương thức thanh toán, chat trực tiếp với người bán, bot chat hỗ trợ khách hàng,...</a:t>
            </a:r>
            <a:endParaRPr lang="fr-FR" sz="2800" dirty="0">
              <a:latin typeface="Times New Roman" panose="02020603050405020304" pitchFamily="18" charset="0"/>
              <a:cs typeface="Times New Roman" panose="02020603050405020304" pitchFamily="18" charset="0"/>
            </a:endParaRPr>
          </a:p>
          <a:p>
            <a:pPr lvl="0">
              <a:buFont typeface="Wingdings" pitchFamily="2" charset="2"/>
              <a:buChar char="Ø"/>
            </a:pPr>
            <a:r>
              <a:rPr lang="fr-FR" sz="2800" dirty="0" err="1">
                <a:latin typeface="Times New Roman" panose="02020603050405020304" pitchFamily="18" charset="0"/>
                <a:cs typeface="Times New Roman" panose="02020603050405020304" pitchFamily="18" charset="0"/>
              </a:rPr>
              <a:t>Đồng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thời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chỉnh</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sửa</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giao</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diện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sao</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cho</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đẹp</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hơn</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và</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phù</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hợp</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với</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xu</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hướng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xây</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dựng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ứng</a:t>
            </a:r>
            <a:r>
              <a:rPr lang="fr-FR" sz="2800" dirty="0">
                <a:latin typeface="Times New Roman" panose="02020603050405020304" pitchFamily="18" charset="0"/>
                <a:cs typeface="Times New Roman" panose="02020603050405020304" pitchFamily="18" charset="0"/>
              </a:rPr>
              <a:t> </a:t>
            </a:r>
            <a:r>
              <a:rPr lang="fr-FR" sz="2800" dirty="0" err="1">
                <a:latin typeface="Times New Roman" panose="02020603050405020304" pitchFamily="18" charset="0"/>
                <a:cs typeface="Times New Roman" panose="02020603050405020304" pitchFamily="18" charset="0"/>
              </a:rPr>
              <a:t>dụng</a:t>
            </a:r>
            <a:r>
              <a:rPr lang="fr-FR"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145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20" y="-559557"/>
            <a:ext cx="9165220" cy="8157694"/>
          </a:xfrm>
          <a:prstGeom prst="rect">
            <a:avLst/>
          </a:prstGeom>
        </p:spPr>
      </p:pic>
    </p:spTree>
    <p:extLst>
      <p:ext uri="{BB962C8B-B14F-4D97-AF65-F5344CB8AC3E}">
        <p14:creationId xmlns:p14="http://schemas.microsoft.com/office/powerpoint/2010/main" val="1125310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685800"/>
            <a:ext cx="7406640" cy="914400"/>
          </a:xfrm>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Nội dung chính</a:t>
            </a:r>
          </a:p>
        </p:txBody>
      </p:sp>
      <p:sp>
        <p:nvSpPr>
          <p:cNvPr id="3" name="Subtitle 2"/>
          <p:cNvSpPr>
            <a:spLocks noGrp="1"/>
          </p:cNvSpPr>
          <p:nvPr>
            <p:ph type="subTitle" idx="1"/>
          </p:nvPr>
        </p:nvSpPr>
        <p:spPr>
          <a:xfrm>
            <a:off x="1371600" y="2895600"/>
            <a:ext cx="7406640" cy="2057400"/>
          </a:xfrm>
        </p:spPr>
        <p:txBody>
          <a:bodyPr/>
          <a:lstStyle/>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 I</a:t>
            </a:r>
            <a:r>
              <a:rPr lang="en-US" dirty="0">
                <a:latin typeface="Times New Roman" panose="02020603050405020304" pitchFamily="18" charset="0"/>
                <a:cs typeface="Times New Roman" panose="02020603050405020304" pitchFamily="18" charset="0"/>
              </a:rPr>
              <a:t>: Tổng quan giới thiệu về đề tài</a:t>
            </a:r>
          </a:p>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 II</a:t>
            </a:r>
            <a:r>
              <a:rPr lang="en-US" dirty="0">
                <a:latin typeface="Times New Roman" panose="02020603050405020304" pitchFamily="18" charset="0"/>
                <a:cs typeface="Times New Roman" panose="02020603050405020304" pitchFamily="18" charset="0"/>
              </a:rPr>
              <a:t>: Quy trình giải quyết đề tài</a:t>
            </a:r>
          </a:p>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 III</a:t>
            </a:r>
            <a:r>
              <a:rPr lang="en-US" dirty="0">
                <a:latin typeface="Times New Roman" panose="02020603050405020304" pitchFamily="18" charset="0"/>
                <a:cs typeface="Times New Roman" panose="02020603050405020304" pitchFamily="18" charset="0"/>
              </a:rPr>
              <a:t>: Ứng dụng và kết quả đạt được</a:t>
            </a:r>
          </a:p>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 IV: </a:t>
            </a:r>
            <a:r>
              <a:rPr lang="en-US" dirty="0">
                <a:latin typeface="Times New Roman" panose="02020603050405020304" pitchFamily="18" charset="0"/>
                <a:cs typeface="Times New Roman" panose="02020603050405020304" pitchFamily="18" charset="0"/>
              </a:rPr>
              <a:t>Kết luận</a:t>
            </a:r>
          </a:p>
        </p:txBody>
      </p:sp>
    </p:spTree>
    <p:extLst>
      <p:ext uri="{BB962C8B-B14F-4D97-AF65-F5344CB8AC3E}">
        <p14:creationId xmlns:p14="http://schemas.microsoft.com/office/powerpoint/2010/main" val="12645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2296" indent="0">
              <a:buNone/>
            </a:pP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1. Tên đề tài</a:t>
            </a:r>
          </a:p>
          <a:p>
            <a:pPr marL="82296" indent="0">
              <a:buNone/>
            </a:pPr>
            <a:r>
              <a:rPr lang="en-US" b="1" i="1">
                <a:latin typeface="Times New Roman" panose="02020603050405020304" pitchFamily="18" charset="0"/>
                <a:cs typeface="Times New Roman" panose="02020603050405020304" pitchFamily="18" charset="0"/>
              </a:rPr>
              <a:t>      Xây dựng và phát triển ứng dụng bán điện thoại, laptop trên nền tảng Android</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p:txBody>
          <a:bodyPr>
            <a:normAutofit/>
          </a:bodyPr>
          <a:lstStyle/>
          <a:p>
            <a:r>
              <a:rPr lang="en-US" sz="4400" b="1" dirty="0">
                <a:solidFill>
                  <a:srgbClr val="FF0000"/>
                </a:solidFill>
                <a:latin typeface="Times New Roman" panose="02020603050405020304" pitchFamily="18" charset="0"/>
                <a:cs typeface="Times New Roman" panose="02020603050405020304" pitchFamily="18" charset="0"/>
              </a:rPr>
              <a:t>Phần I: Tổng quan về đề tài</a:t>
            </a:r>
          </a:p>
        </p:txBody>
      </p:sp>
    </p:spTree>
    <p:extLst>
      <p:ext uri="{BB962C8B-B14F-4D97-AF65-F5344CB8AC3E}">
        <p14:creationId xmlns:p14="http://schemas.microsoft.com/office/powerpoint/2010/main" val="192627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295400"/>
            <a:ext cx="7498080" cy="4800600"/>
          </a:xfrm>
        </p:spPr>
        <p:txBody>
          <a:bodyPr>
            <a:normAutofit/>
          </a:bodyPr>
          <a:lstStyle/>
          <a:p>
            <a:pPr marL="82296" indent="0">
              <a:buNone/>
            </a:pPr>
            <a:endParaRPr lang="en-US" sz="2000" dirty="0"/>
          </a:p>
        </p:txBody>
      </p:sp>
      <p:sp>
        <p:nvSpPr>
          <p:cNvPr id="5" name="Cloud 4"/>
          <p:cNvSpPr/>
          <p:nvPr/>
        </p:nvSpPr>
        <p:spPr>
          <a:xfrm>
            <a:off x="4191000" y="3449782"/>
            <a:ext cx="2049482" cy="108411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latin typeface="Times New Roman" pitchFamily="18" charset="0"/>
                <a:cs typeface="Times New Roman" pitchFamily="18" charset="0"/>
              </a:rPr>
              <a:t>Tại sao lại chọn đề tài?</a:t>
            </a:r>
          </a:p>
        </p:txBody>
      </p:sp>
      <p:sp>
        <p:nvSpPr>
          <p:cNvPr id="7" name="Oval Callout 6"/>
          <p:cNvSpPr/>
          <p:nvPr/>
        </p:nvSpPr>
        <p:spPr>
          <a:xfrm>
            <a:off x="7010400" y="2362200"/>
            <a:ext cx="1828800" cy="3065813"/>
          </a:xfrm>
          <a:prstGeom prst="wedgeEllipseCallout">
            <a:avLst>
              <a:gd name="adj1" fmla="val -90731"/>
              <a:gd name="adj2" fmla="val -306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pc="150">
                <a:latin typeface="Times New Roman" panose="02020603050405020304" pitchFamily="18" charset="0"/>
                <a:cs typeface="Times New Roman" panose="02020603050405020304" pitchFamily="18" charset="0"/>
              </a:rPr>
              <a:t>Sự tiện lợi cho cả việc mua và bán với hệ thống bán hàng online</a:t>
            </a:r>
            <a:endParaRPr lang="en-US" spc="150" dirty="0">
              <a:latin typeface="Times New Roman" panose="02020603050405020304" pitchFamily="18" charset="0"/>
              <a:cs typeface="Times New Roman" panose="02020603050405020304" pitchFamily="18" charset="0"/>
            </a:endParaRPr>
          </a:p>
        </p:txBody>
      </p:sp>
      <p:sp>
        <p:nvSpPr>
          <p:cNvPr id="8" name="Oval Callout 7"/>
          <p:cNvSpPr/>
          <p:nvPr/>
        </p:nvSpPr>
        <p:spPr>
          <a:xfrm>
            <a:off x="1676400" y="2156361"/>
            <a:ext cx="1752600" cy="3200400"/>
          </a:xfrm>
          <a:prstGeom prst="wedgeEllipseCallout">
            <a:avLst>
              <a:gd name="adj1" fmla="val 96691"/>
              <a:gd name="adj2" fmla="val 1147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Nhu cầu mua sắm online trong tình hình đại dịch toàn cầu</a:t>
            </a:r>
            <a:endParaRPr lang="en-US" dirty="0">
              <a:latin typeface="Times New Roman" panose="02020603050405020304" pitchFamily="18" charset="0"/>
              <a:cs typeface="Times New Roman" panose="02020603050405020304" pitchFamily="18" charset="0"/>
            </a:endParaRPr>
          </a:p>
        </p:txBody>
      </p:sp>
      <p:sp>
        <p:nvSpPr>
          <p:cNvPr id="12" name="Title 11"/>
          <p:cNvSpPr>
            <a:spLocks noGrp="1"/>
          </p:cNvSpPr>
          <p:nvPr>
            <p:ph type="title"/>
          </p:nvPr>
        </p:nvSpPr>
        <p:spPr>
          <a:prstGeom prst="rect">
            <a:avLst/>
          </a:prstGeom>
          <a:noFill/>
        </p:spPr>
        <p:txBody>
          <a:bodyPr wrap="square" lIns="91440" tIns="45720" rIns="91440" bIns="45720">
            <a:spAutoFit/>
          </a:bodyPr>
          <a:lstStyle/>
          <a:p>
            <a:pPr algn="ctr"/>
            <a:r>
              <a:rPr 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a:t>
            </a:r>
            <a:r>
              <a:rPr lang="en-US" sz="3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Lý do chọn đề tài</a:t>
            </a:r>
          </a:p>
        </p:txBody>
      </p:sp>
    </p:spTree>
    <p:extLst>
      <p:ext uri="{BB962C8B-B14F-4D97-AF65-F5344CB8AC3E}">
        <p14:creationId xmlns:p14="http://schemas.microsoft.com/office/powerpoint/2010/main" val="349230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7380" y="1371600"/>
            <a:ext cx="7498080" cy="3505200"/>
          </a:xfrm>
        </p:spPr>
        <p:txBody>
          <a:bodyPr>
            <a:normAutofit/>
          </a:bodyPr>
          <a:lstStyle/>
          <a:p>
            <a:pPr marL="82296" indent="0">
              <a:buNone/>
            </a:pPr>
            <a:r>
              <a:rPr lang="en-US" spc="150">
                <a:latin typeface="Times New Roman" panose="02020603050405020304" pitchFamily="18" charset="0"/>
                <a:cs typeface="Times New Roman" panose="02020603050405020304" pitchFamily="18" charset="0"/>
              </a:rPr>
              <a:t>- </a:t>
            </a:r>
            <a:r>
              <a:rPr lang="vi-VN" spc="150">
                <a:latin typeface="Times New Roman" panose="02020603050405020304" pitchFamily="18" charset="0"/>
                <a:cs typeface="Times New Roman" panose="02020603050405020304" pitchFamily="18" charset="0"/>
              </a:rPr>
              <a:t>Xây dựng được ứng dụng bán điện thoại, laptop với giao diện đẹp</a:t>
            </a:r>
            <a:r>
              <a:rPr lang="en-US" spc="150">
                <a:latin typeface="Times New Roman" panose="02020603050405020304" pitchFamily="18" charset="0"/>
                <a:cs typeface="Times New Roman" panose="02020603050405020304" pitchFamily="18" charset="0"/>
              </a:rPr>
              <a:t> mắt</a:t>
            </a:r>
            <a:r>
              <a:rPr lang="vi-VN" spc="150">
                <a:latin typeface="Times New Roman" panose="02020603050405020304" pitchFamily="18" charset="0"/>
                <a:cs typeface="Times New Roman" panose="02020603050405020304" pitchFamily="18" charset="0"/>
              </a:rPr>
              <a:t>.</a:t>
            </a:r>
            <a:endParaRPr lang="en-US" spc="150">
              <a:latin typeface="Times New Roman" panose="02020603050405020304" pitchFamily="18" charset="0"/>
              <a:cs typeface="Times New Roman" panose="02020603050405020304" pitchFamily="18" charset="0"/>
            </a:endParaRPr>
          </a:p>
          <a:p>
            <a:pPr marL="82296" indent="0">
              <a:buNone/>
            </a:pPr>
            <a:r>
              <a:rPr lang="en-US" spc="150">
                <a:latin typeface="Times New Roman" panose="02020603050405020304" pitchFamily="18" charset="0"/>
                <a:cs typeface="Times New Roman" panose="02020603050405020304" pitchFamily="18" charset="0"/>
              </a:rPr>
              <a:t>- App </a:t>
            </a:r>
            <a:r>
              <a:rPr lang="en-US" spc="150" dirty="0" err="1">
                <a:latin typeface="Times New Roman" panose="02020603050405020304" pitchFamily="18" charset="0"/>
                <a:cs typeface="Times New Roman" panose="02020603050405020304" pitchFamily="18" charset="0"/>
              </a:rPr>
              <a:t>dễ</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dàng</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sử</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dụng</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và</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có</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đầy</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đủ</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các</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chức</a:t>
            </a:r>
            <a:r>
              <a:rPr lang="en-US" spc="150" dirty="0">
                <a:latin typeface="Times New Roman" panose="02020603050405020304" pitchFamily="18" charset="0"/>
                <a:cs typeface="Times New Roman" panose="02020603050405020304" pitchFamily="18" charset="0"/>
              </a:rPr>
              <a:t> </a:t>
            </a:r>
            <a:r>
              <a:rPr lang="en-US" spc="150" dirty="0" err="1">
                <a:latin typeface="Times New Roman" panose="02020603050405020304" pitchFamily="18" charset="0"/>
                <a:cs typeface="Times New Roman" panose="02020603050405020304" pitchFamily="18" charset="0"/>
              </a:rPr>
              <a:t>năng</a:t>
            </a:r>
            <a:r>
              <a:rPr lang="en-US" spc="150" dirty="0">
                <a:latin typeface="Times New Roman" panose="02020603050405020304" pitchFamily="18" charset="0"/>
                <a:cs typeface="Times New Roman" panose="02020603050405020304" pitchFamily="18" charset="0"/>
              </a:rPr>
              <a:t> </a:t>
            </a:r>
            <a:r>
              <a:rPr lang="en-US" spc="150" err="1">
                <a:latin typeface="Times New Roman" panose="02020603050405020304" pitchFamily="18" charset="0"/>
                <a:cs typeface="Times New Roman" panose="02020603050405020304" pitchFamily="18" charset="0"/>
              </a:rPr>
              <a:t>cần</a:t>
            </a:r>
            <a:r>
              <a:rPr lang="en-US" spc="150">
                <a:latin typeface="Times New Roman" panose="02020603050405020304" pitchFamily="18" charset="0"/>
                <a:cs typeface="Times New Roman" panose="02020603050405020304" pitchFamily="18" charset="0"/>
              </a:rPr>
              <a:t> thiết</a:t>
            </a:r>
            <a:r>
              <a:rPr lang="vi-VN" spc="150">
                <a:latin typeface="Times New Roman" panose="02020603050405020304" pitchFamily="18" charset="0"/>
                <a:cs typeface="Times New Roman" panose="02020603050405020304" pitchFamily="18" charset="0"/>
              </a:rPr>
              <a:t>. </a:t>
            </a:r>
            <a:endParaRPr lang="en-US" spc="150" dirty="0">
              <a:latin typeface="Times New Roman" panose="02020603050405020304" pitchFamily="18" charset="0"/>
              <a:cs typeface="Times New Roman" panose="02020603050405020304" pitchFamily="18" charset="0"/>
            </a:endParaRPr>
          </a:p>
          <a:p>
            <a:pPr marL="82296" lvl="0" indent="0">
              <a:buNone/>
            </a:pPr>
            <a:endParaRPr lang="en-US" dirty="0">
              <a:latin typeface="Times New Roman" panose="02020603050405020304" pitchFamily="18" charset="0"/>
              <a:cs typeface="Times New Roman" panose="02020603050405020304" pitchFamily="18" charset="0"/>
            </a:endParaRPr>
          </a:p>
          <a:p>
            <a:pPr marL="82296" indent="0">
              <a:buNone/>
            </a:pPr>
            <a:endParaRPr lang="en-US" dirty="0">
              <a:latin typeface="Times New Roman" panose="02020603050405020304" pitchFamily="18" charset="0"/>
              <a:cs typeface="Times New Roman" panose="02020603050405020304" pitchFamily="18" charset="0"/>
            </a:endParaRPr>
          </a:p>
          <a:p>
            <a:pPr marL="82296" indent="0">
              <a:buNone/>
            </a:pPr>
            <a:endParaRPr lang="en-US" dirty="0">
              <a:latin typeface="Times New Roman" panose="02020603050405020304" pitchFamily="18" charset="0"/>
              <a:cs typeface="Times New Roman" panose="02020603050405020304" pitchFamily="18" charset="0"/>
            </a:endParaRPr>
          </a:p>
          <a:p>
            <a:pPr marL="82296" indent="0">
              <a:buNone/>
            </a:pP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1296390" y="533400"/>
            <a:ext cx="6933210" cy="646331"/>
          </a:xfrm>
          <a:prstGeom prst="rect">
            <a:avLst/>
          </a:prstGeom>
          <a:noFill/>
        </p:spPr>
        <p:txBody>
          <a:bodyPr wrap="square" lIns="91440" tIns="45720" rIns="91440" bIns="45720">
            <a:spAutoFit/>
          </a:bodyPr>
          <a:lstStyle/>
          <a:p>
            <a:pPr algn="ctr"/>
            <a:r>
              <a:rPr lang="en-US" sz="3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3. </a:t>
            </a:r>
            <a:r>
              <a:rPr lang="en-US" sz="3600" b="1" cap="all" spc="0"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Mục</a:t>
            </a:r>
            <a:r>
              <a:rPr lang="en-US" sz="3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 </a:t>
            </a:r>
            <a:r>
              <a:rPr lang="en-US" sz="36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tiêu</a:t>
            </a:r>
            <a:r>
              <a:rPr lang="en-US" sz="3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 của đề tài</a:t>
            </a:r>
          </a:p>
        </p:txBody>
      </p:sp>
    </p:spTree>
    <p:extLst>
      <p:ext uri="{BB962C8B-B14F-4D97-AF65-F5344CB8AC3E}">
        <p14:creationId xmlns:p14="http://schemas.microsoft.com/office/powerpoint/2010/main" val="2209332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1447800"/>
            <a:ext cx="8077200" cy="4800600"/>
          </a:xfrm>
        </p:spPr>
        <p:txBody>
          <a:bodyPr>
            <a:normAutofit fontScale="92500"/>
          </a:bodyPr>
          <a:lstStyle/>
          <a:p>
            <a:pPr marL="82296" indent="0">
              <a:buNone/>
            </a:pPr>
            <a:r>
              <a:rPr lang="vi-VN" i="1" spc="150" dirty="0">
                <a:solidFill>
                  <a:schemeClr val="tx1">
                    <a:lumMod val="65000"/>
                    <a:lumOff val="35000"/>
                  </a:schemeClr>
                </a:solidFill>
                <a:latin typeface="Times New Roman" panose="02020603050405020304" pitchFamily="18" charset="0"/>
                <a:cs typeface="Times New Roman" panose="02020603050405020304" pitchFamily="18" charset="0"/>
              </a:rPr>
              <a:t>Đề tài có nội dung chính chia </a:t>
            </a:r>
            <a:r>
              <a:rPr lang="vi-VN" i="1" spc="150">
                <a:solidFill>
                  <a:schemeClr val="tx1">
                    <a:lumMod val="65000"/>
                    <a:lumOff val="35000"/>
                  </a:schemeClr>
                </a:solidFill>
                <a:latin typeface="Times New Roman" panose="02020603050405020304" pitchFamily="18" charset="0"/>
                <a:cs typeface="Times New Roman" panose="02020603050405020304" pitchFamily="18" charset="0"/>
              </a:rPr>
              <a:t>làm </a:t>
            </a:r>
            <a:r>
              <a:rPr lang="en-US" i="1" spc="150">
                <a:solidFill>
                  <a:schemeClr val="tx1">
                    <a:lumMod val="65000"/>
                    <a:lumOff val="35000"/>
                  </a:schemeClr>
                </a:solidFill>
                <a:latin typeface="Times New Roman" panose="02020603050405020304" pitchFamily="18" charset="0"/>
                <a:cs typeface="Times New Roman" panose="02020603050405020304" pitchFamily="18" charset="0"/>
              </a:rPr>
              <a:t>3</a:t>
            </a:r>
            <a:r>
              <a:rPr lang="en-US" i="1" spc="150" dirty="0">
                <a:solidFill>
                  <a:schemeClr val="tx1">
                    <a:lumMod val="65000"/>
                    <a:lumOff val="35000"/>
                  </a:schemeClr>
                </a:solidFill>
                <a:latin typeface="Times New Roman" panose="02020603050405020304" pitchFamily="18" charset="0"/>
                <a:cs typeface="Times New Roman" panose="02020603050405020304" pitchFamily="18" charset="0"/>
              </a:rPr>
              <a:t> </a:t>
            </a:r>
            <a:r>
              <a:rPr lang="vi-VN" i="1" spc="150">
                <a:solidFill>
                  <a:schemeClr val="tx1">
                    <a:lumMod val="65000"/>
                    <a:lumOff val="35000"/>
                  </a:schemeClr>
                </a:solidFill>
                <a:latin typeface="Times New Roman" panose="02020603050405020304" pitchFamily="18" charset="0"/>
                <a:cs typeface="Times New Roman" panose="02020603050405020304" pitchFamily="18" charset="0"/>
              </a:rPr>
              <a:t>chương</a:t>
            </a:r>
            <a:r>
              <a:rPr lang="vi-VN" i="1" spc="15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US" i="1" spc="150" dirty="0">
              <a:solidFill>
                <a:schemeClr val="tx1">
                  <a:lumMod val="65000"/>
                  <a:lumOff val="35000"/>
                </a:schemeClr>
              </a:solidFill>
              <a:latin typeface="Times New Roman" panose="02020603050405020304" pitchFamily="18" charset="0"/>
              <a:cs typeface="Times New Roman" panose="02020603050405020304" pitchFamily="18" charset="0"/>
            </a:endParaRPr>
          </a:p>
          <a:p>
            <a:pPr>
              <a:buFont typeface="Wingdings" pitchFamily="2" charset="2"/>
              <a:buChar char="Ø"/>
            </a:pPr>
            <a:r>
              <a:rPr lang="en-US" b="1" dirty="0">
                <a:latin typeface="Times New Roman" panose="02020603050405020304" pitchFamily="18" charset="0"/>
                <a:cs typeface="Times New Roman" panose="02020603050405020304" pitchFamily="18" charset="0"/>
              </a:rPr>
              <a:t>Chương 1</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b="1" dirty="0">
                <a:latin typeface="Times New Roman" panose="02020603050405020304" pitchFamily="18" charset="0"/>
                <a:cs typeface="Times New Roman" panose="02020603050405020304" pitchFamily="18" charset="0"/>
              </a:rPr>
              <a:t>Chương 2</a:t>
            </a:r>
            <a:r>
              <a:rPr lang="en-US" dirty="0">
                <a:latin typeface="Times New Roman" panose="02020603050405020304" pitchFamily="18" charset="0"/>
                <a:cs typeface="Times New Roman" panose="02020603050405020304" pitchFamily="18" charset="0"/>
              </a:rPr>
              <a:t>:  Phân tích thiết kế hệ thống: </a:t>
            </a:r>
          </a:p>
          <a:p>
            <a:pPr marL="82296" indent="0">
              <a:buNone/>
            </a:pPr>
            <a:r>
              <a:rPr lang="en-US" dirty="0">
                <a:latin typeface="Times New Roman" panose="02020603050405020304" pitchFamily="18" charset="0"/>
                <a:cs typeface="Times New Roman" panose="02020603050405020304" pitchFamily="18" charset="0"/>
              </a:rPr>
              <a:t>    - Phân tích UML và vẽ các biểu đồ usecase của hệ thống.</a:t>
            </a:r>
          </a:p>
          <a:p>
            <a:pPr marL="82296" indent="0">
              <a:buNone/>
            </a:pPr>
            <a:r>
              <a:rPr lang="en-US" dirty="0">
                <a:latin typeface="Times New Roman" panose="02020603050405020304" pitchFamily="18" charset="0"/>
                <a:cs typeface="Times New Roman" panose="02020603050405020304" pitchFamily="18" charset="0"/>
              </a:rPr>
              <a:t>    - Thiết kế cơ sở dữ liệu, thiết kế các bảng cơ sở dữ liệu cũng như mối quan hệ giữa các bảng với nhau.</a:t>
            </a:r>
          </a:p>
          <a:p>
            <a:pPr>
              <a:buFont typeface="Wingdings" pitchFamily="2" charset="2"/>
              <a:buChar char="Ø"/>
            </a:pPr>
            <a:r>
              <a:rPr lang="en-US" b="1" dirty="0">
                <a:latin typeface="Times New Roman" panose="02020603050405020304" pitchFamily="18" charset="0"/>
                <a:cs typeface="Times New Roman" panose="02020603050405020304" pitchFamily="18" charset="0"/>
              </a:rPr>
              <a:t>Chương 3</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a:t>
            </a:r>
          </a:p>
          <a:p>
            <a:pPr marL="82296" indent="0">
              <a:buNone/>
            </a:pPr>
            <a:endParaRPr lang="en-US"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a:xfrm>
            <a:off x="1435608" y="522972"/>
            <a:ext cx="7498080" cy="646331"/>
          </a:xfrm>
          <a:prstGeom prst="rect">
            <a:avLst/>
          </a:prstGeom>
          <a:noFill/>
        </p:spPr>
        <p:txBody>
          <a:bodyPr wrap="square" lIns="91440" tIns="45720" rIns="91440" bIns="45720">
            <a:spAutoFit/>
          </a:bodyPr>
          <a:lstStyle/>
          <a:p>
            <a:pPr algn="ctr"/>
            <a:r>
              <a:rPr 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4</a:t>
            </a:r>
            <a:r>
              <a:rPr lang="en-US" sz="3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 bố cục của đề tài</a:t>
            </a:r>
          </a:p>
        </p:txBody>
      </p:sp>
    </p:spTree>
    <p:extLst>
      <p:ext uri="{BB962C8B-B14F-4D97-AF65-F5344CB8AC3E}">
        <p14:creationId xmlns:p14="http://schemas.microsoft.com/office/powerpoint/2010/main" val="122473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5. Phương pháp</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82296" indent="0">
              <a:buNone/>
            </a:pPr>
            <a:endParaRPr lang="en-US" dirty="0"/>
          </a:p>
        </p:txBody>
      </p:sp>
      <p:sp>
        <p:nvSpPr>
          <p:cNvPr id="4" name="Cloud 3"/>
          <p:cNvSpPr/>
          <p:nvPr/>
        </p:nvSpPr>
        <p:spPr>
          <a:xfrm>
            <a:off x="3886200" y="3276600"/>
            <a:ext cx="1905000" cy="1295400"/>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Phương pháp</a:t>
            </a:r>
          </a:p>
        </p:txBody>
      </p:sp>
      <p:sp>
        <p:nvSpPr>
          <p:cNvPr id="5" name="Rounded Rectangular Callout 4"/>
          <p:cNvSpPr/>
          <p:nvPr/>
        </p:nvSpPr>
        <p:spPr>
          <a:xfrm>
            <a:off x="1828800" y="2413660"/>
            <a:ext cx="1447800" cy="838200"/>
          </a:xfrm>
          <a:prstGeom prst="wedgeRoundRectCallout">
            <a:avLst>
              <a:gd name="adj1" fmla="val 96461"/>
              <a:gd name="adj2" fmla="val 93668"/>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Thu thập tài liệu</a:t>
            </a:r>
          </a:p>
        </p:txBody>
      </p:sp>
      <p:sp>
        <p:nvSpPr>
          <p:cNvPr id="6" name="Rounded Rectangular Callout 5"/>
          <p:cNvSpPr/>
          <p:nvPr/>
        </p:nvSpPr>
        <p:spPr>
          <a:xfrm>
            <a:off x="4343400" y="2133600"/>
            <a:ext cx="1447800" cy="725880"/>
          </a:xfrm>
          <a:prstGeom prst="wedgeRoundRectCallout">
            <a:avLst>
              <a:gd name="adj1" fmla="val -24729"/>
              <a:gd name="adj2" fmla="val 10733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Phân tích</a:t>
            </a:r>
          </a:p>
        </p:txBody>
      </p:sp>
      <p:sp>
        <p:nvSpPr>
          <p:cNvPr id="7" name="Rounded Rectangular Callout 6"/>
          <p:cNvSpPr/>
          <p:nvPr/>
        </p:nvSpPr>
        <p:spPr>
          <a:xfrm>
            <a:off x="6705600" y="2859480"/>
            <a:ext cx="1371600" cy="874320"/>
          </a:xfrm>
          <a:prstGeom prst="wedgeRoundRectCallout">
            <a:avLst>
              <a:gd name="adj1" fmla="val -115378"/>
              <a:gd name="adj2" fmla="val 3221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Tổng hợp</a:t>
            </a:r>
          </a:p>
        </p:txBody>
      </p:sp>
      <p:sp>
        <p:nvSpPr>
          <p:cNvPr id="8" name="Rounded Rectangular Callout 7"/>
          <p:cNvSpPr/>
          <p:nvPr/>
        </p:nvSpPr>
        <p:spPr>
          <a:xfrm>
            <a:off x="6477000" y="4541322"/>
            <a:ext cx="1524000" cy="685800"/>
          </a:xfrm>
          <a:prstGeom prst="wedgeRoundRectCallout">
            <a:avLst>
              <a:gd name="adj1" fmla="val -90963"/>
              <a:gd name="adj2" fmla="val -846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Đánh giá</a:t>
            </a:r>
          </a:p>
        </p:txBody>
      </p:sp>
      <p:sp>
        <p:nvSpPr>
          <p:cNvPr id="9" name="Rounded Rectangular Callout 8"/>
          <p:cNvSpPr/>
          <p:nvPr/>
        </p:nvSpPr>
        <p:spPr>
          <a:xfrm>
            <a:off x="3924300" y="5105400"/>
            <a:ext cx="1485900" cy="685800"/>
          </a:xfrm>
          <a:prstGeom prst="wedgeRoundRectCallout">
            <a:avLst>
              <a:gd name="adj1" fmla="val 2794"/>
              <a:gd name="adj2" fmla="val -123507"/>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Thống kê</a:t>
            </a:r>
          </a:p>
        </p:txBody>
      </p:sp>
      <p:sp>
        <p:nvSpPr>
          <p:cNvPr id="10" name="Rounded Rectangular Callout 9"/>
          <p:cNvSpPr/>
          <p:nvPr/>
        </p:nvSpPr>
        <p:spPr>
          <a:xfrm>
            <a:off x="1676400" y="4343400"/>
            <a:ext cx="1600200" cy="762000"/>
          </a:xfrm>
          <a:prstGeom prst="wedgeRoundRectCallout">
            <a:avLst>
              <a:gd name="adj1" fmla="val 102714"/>
              <a:gd name="adj2" fmla="val -5438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Thực nghiệm</a:t>
            </a:r>
          </a:p>
        </p:txBody>
      </p:sp>
    </p:spTree>
    <p:extLst>
      <p:ext uri="{BB962C8B-B14F-4D97-AF65-F5344CB8AC3E}">
        <p14:creationId xmlns:p14="http://schemas.microsoft.com/office/powerpoint/2010/main" val="157126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860792" cy="1143000"/>
          </a:xfrm>
        </p:spPr>
        <p:txBody>
          <a:bodyPr>
            <a:noAutofit/>
          </a:bodyPr>
          <a:lstStyle/>
          <a:p>
            <a:r>
              <a:rPr lang="en-US" sz="3800" dirty="0">
                <a:solidFill>
                  <a:srgbClr val="FF0000"/>
                </a:solidFill>
                <a:latin typeface="Times New Roman" panose="02020603050405020304" pitchFamily="18" charset="0"/>
                <a:cs typeface="Times New Roman" panose="02020603050405020304" pitchFamily="18" charset="0"/>
              </a:rPr>
              <a:t>Phần II: Quy trình giải quyết đề tài.</a:t>
            </a:r>
          </a:p>
        </p:txBody>
      </p:sp>
      <p:sp>
        <p:nvSpPr>
          <p:cNvPr id="3" name="Content Placeholder 2"/>
          <p:cNvSpPr>
            <a:spLocks noGrp="1"/>
          </p:cNvSpPr>
          <p:nvPr>
            <p:ph idx="1"/>
          </p:nvPr>
        </p:nvSpPr>
        <p:spPr>
          <a:xfrm>
            <a:off x="1219200" y="2057400"/>
            <a:ext cx="7714488" cy="4800600"/>
          </a:xfrm>
        </p:spPr>
        <p:txBody>
          <a:bodyPr>
            <a:normAutofit fontScale="55000" lnSpcReduction="20000"/>
          </a:bodyPr>
          <a:lstStyle/>
          <a:p>
            <a:pPr marL="82296" indent="0">
              <a:buNone/>
            </a:pPr>
            <a:r>
              <a:rPr lang="en-US" sz="4400" b="1" dirty="0">
                <a:solidFill>
                  <a:srgbClr val="00B0F0"/>
                </a:solidFill>
                <a:latin typeface="Times New Roman" pitchFamily="18" charset="0"/>
                <a:cs typeface="Times New Roman" pitchFamily="18" charset="0"/>
              </a:rPr>
              <a:t>1.1. Tổng quan </a:t>
            </a:r>
            <a:r>
              <a:rPr lang="en-US" sz="4400" b="1" err="1">
                <a:solidFill>
                  <a:srgbClr val="00B0F0"/>
                </a:solidFill>
                <a:latin typeface="Times New Roman" pitchFamily="18" charset="0"/>
                <a:cs typeface="Times New Roman" pitchFamily="18" charset="0"/>
              </a:rPr>
              <a:t>về</a:t>
            </a:r>
            <a:r>
              <a:rPr lang="en-US" sz="4400" b="1">
                <a:solidFill>
                  <a:srgbClr val="00B0F0"/>
                </a:solidFill>
                <a:latin typeface="Times New Roman" pitchFamily="18" charset="0"/>
                <a:cs typeface="Times New Roman" pitchFamily="18" charset="0"/>
              </a:rPr>
              <a:t> Java </a:t>
            </a:r>
            <a:r>
              <a:rPr lang="en-US" sz="4400" b="1" dirty="0">
                <a:solidFill>
                  <a:srgbClr val="00B0F0"/>
                </a:solidFill>
                <a:latin typeface="Times New Roman" pitchFamily="18" charset="0"/>
                <a:cs typeface="Times New Roman" pitchFamily="18" charset="0"/>
              </a:rPr>
              <a:t>:</a:t>
            </a:r>
          </a:p>
          <a:p>
            <a:pPr>
              <a:lnSpc>
                <a:spcPct val="120000"/>
              </a:lnSpc>
              <a:buFont typeface="Wingdings" panose="05000000000000000000" pitchFamily="2" charset="2"/>
              <a:buChar char="Ø"/>
            </a:pPr>
            <a:r>
              <a:rPr lang="en-US" sz="3800" b="1" spc="150">
                <a:latin typeface="Times New Roman" pitchFamily="18" charset="0"/>
                <a:cs typeface="Times New Roman" pitchFamily="18" charset="0"/>
              </a:rPr>
              <a:t>Java</a:t>
            </a:r>
            <a:r>
              <a:rPr lang="vi-VN" sz="3800" spc="150">
                <a:latin typeface="Times New Roman" pitchFamily="18" charset="0"/>
                <a:cs typeface="Times New Roman" pitchFamily="18" charset="0"/>
              </a:rPr>
              <a:t> là ngôn ngữ</a:t>
            </a:r>
            <a:r>
              <a:rPr lang="en-US" sz="3800" spc="150">
                <a:latin typeface="Times New Roman" pitchFamily="18" charset="0"/>
                <a:cs typeface="Times New Roman" pitchFamily="18" charset="0"/>
              </a:rPr>
              <a:t> lập </a:t>
            </a:r>
            <a:r>
              <a:rPr lang="en-US" sz="3800" spc="150" dirty="0" err="1">
                <a:latin typeface="Times New Roman" pitchFamily="18" charset="0"/>
                <a:cs typeface="Times New Roman" pitchFamily="18" charset="0"/>
              </a:rPr>
              <a:t>trình</a:t>
            </a:r>
            <a:r>
              <a:rPr lang="en-US" sz="3800" spc="150" dirty="0">
                <a:latin typeface="Times New Roman" pitchFamily="18" charset="0"/>
                <a:cs typeface="Times New Roman" pitchFamily="18" charset="0"/>
              </a:rPr>
              <a:t> </a:t>
            </a:r>
            <a:r>
              <a:rPr lang="en-US" sz="3800" spc="150" dirty="0" err="1">
                <a:latin typeface="Times New Roman" pitchFamily="18" charset="0"/>
                <a:cs typeface="Times New Roman" pitchFamily="18" charset="0"/>
              </a:rPr>
              <a:t>mã</a:t>
            </a:r>
            <a:r>
              <a:rPr lang="en-US" sz="3800" spc="150" dirty="0">
                <a:latin typeface="Times New Roman" pitchFamily="18" charset="0"/>
                <a:cs typeface="Times New Roman" pitchFamily="18" charset="0"/>
              </a:rPr>
              <a:t> </a:t>
            </a:r>
            <a:r>
              <a:rPr lang="en-US" sz="3800" spc="150" err="1">
                <a:latin typeface="Times New Roman" pitchFamily="18" charset="0"/>
                <a:cs typeface="Times New Roman" pitchFamily="18" charset="0"/>
              </a:rPr>
              <a:t>nguồn</a:t>
            </a:r>
            <a:r>
              <a:rPr lang="en-US" sz="3800" spc="150">
                <a:latin typeface="Times New Roman" pitchFamily="18" charset="0"/>
                <a:cs typeface="Times New Roman" pitchFamily="18" charset="0"/>
              </a:rPr>
              <a:t> mở hướng </a:t>
            </a:r>
            <a:r>
              <a:rPr lang="en-US" sz="3800" spc="150" err="1">
                <a:latin typeface="Times New Roman" pitchFamily="18" charset="0"/>
                <a:cs typeface="Times New Roman" pitchFamily="18" charset="0"/>
              </a:rPr>
              <a:t>đối</a:t>
            </a:r>
            <a:r>
              <a:rPr lang="en-US" sz="3800" spc="150">
                <a:latin typeface="Times New Roman" pitchFamily="18" charset="0"/>
                <a:cs typeface="Times New Roman" pitchFamily="18" charset="0"/>
              </a:rPr>
              <a:t> tượng. Nó chạy trên JVM ( Java Virtual Machine), chính vì thế nên chương trình </a:t>
            </a:r>
            <a:r>
              <a:rPr lang="vi-VN" sz="3800" spc="150">
                <a:latin typeface="Times New Roman" pitchFamily="18" charset="0"/>
                <a:cs typeface="Times New Roman" pitchFamily="18" charset="0"/>
              </a:rPr>
              <a:t>phần mềm viết bằng Java có thể chạy trên mọi nền tảng (platform) khác nha</a:t>
            </a:r>
            <a:r>
              <a:rPr lang="en-US" sz="3800" spc="150">
                <a:latin typeface="Times New Roman" pitchFamily="18" charset="0"/>
                <a:cs typeface="Times New Roman" pitchFamily="18" charset="0"/>
              </a:rPr>
              <a:t>u</a:t>
            </a:r>
          </a:p>
          <a:p>
            <a:pPr marL="82296" indent="0">
              <a:lnSpc>
                <a:spcPct val="120000"/>
              </a:lnSpc>
              <a:buNone/>
            </a:pPr>
            <a:endParaRPr lang="en-US" sz="3800" spc="150">
              <a:latin typeface="Times New Roman" pitchFamily="18" charset="0"/>
              <a:cs typeface="Times New Roman" pitchFamily="18" charset="0"/>
            </a:endParaRPr>
          </a:p>
          <a:p>
            <a:pPr>
              <a:buFont typeface="Wingdings" panose="05000000000000000000" pitchFamily="2" charset="2"/>
              <a:buChar char="Ø"/>
            </a:pPr>
            <a:r>
              <a:rPr lang="en-US" sz="3800" b="1">
                <a:latin typeface="Times New Roman" panose="02020603050405020304" pitchFamily="18" charset="0"/>
                <a:cs typeface="Times New Roman" panose="02020603050405020304" pitchFamily="18" charset="0"/>
              </a:rPr>
              <a:t>Một </a:t>
            </a:r>
            <a:r>
              <a:rPr lang="en-US" sz="3800" b="1" dirty="0" err="1">
                <a:latin typeface="Times New Roman" panose="02020603050405020304" pitchFamily="18" charset="0"/>
                <a:cs typeface="Times New Roman" panose="02020603050405020304" pitchFamily="18" charset="0"/>
              </a:rPr>
              <a:t>vài</a:t>
            </a:r>
            <a:r>
              <a:rPr lang="en-US" sz="3800" b="1" dirty="0">
                <a:latin typeface="Times New Roman" panose="02020603050405020304" pitchFamily="18" charset="0"/>
                <a:cs typeface="Times New Roman" panose="02020603050405020304" pitchFamily="18" charset="0"/>
              </a:rPr>
              <a:t> </a:t>
            </a:r>
            <a:r>
              <a:rPr lang="en-US" sz="3800" b="1" dirty="0" err="1">
                <a:latin typeface="Times New Roman" panose="02020603050405020304" pitchFamily="18" charset="0"/>
                <a:cs typeface="Times New Roman" panose="02020603050405020304" pitchFamily="18" charset="0"/>
              </a:rPr>
              <a:t>ưu</a:t>
            </a:r>
            <a:r>
              <a:rPr lang="en-US" sz="3800" b="1" dirty="0">
                <a:latin typeface="Times New Roman" panose="02020603050405020304" pitchFamily="18" charset="0"/>
                <a:cs typeface="Times New Roman" panose="02020603050405020304" pitchFamily="18" charset="0"/>
              </a:rPr>
              <a:t> </a:t>
            </a:r>
            <a:r>
              <a:rPr lang="en-US" sz="3800" b="1" dirty="0" err="1">
                <a:latin typeface="Times New Roman" panose="02020603050405020304" pitchFamily="18" charset="0"/>
                <a:cs typeface="Times New Roman" panose="02020603050405020304" pitchFamily="18" charset="0"/>
              </a:rPr>
              <a:t>điểm</a:t>
            </a:r>
            <a:r>
              <a:rPr lang="en-US" sz="3800" b="1" dirty="0">
                <a:latin typeface="Times New Roman" panose="02020603050405020304" pitchFamily="18" charset="0"/>
                <a:cs typeface="Times New Roman" panose="02020603050405020304" pitchFamily="18" charset="0"/>
              </a:rPr>
              <a:t> </a:t>
            </a:r>
            <a:r>
              <a:rPr lang="en-US" sz="3800" b="1" dirty="0" err="1">
                <a:latin typeface="Times New Roman" panose="02020603050405020304" pitchFamily="18" charset="0"/>
                <a:cs typeface="Times New Roman" panose="02020603050405020304" pitchFamily="18" charset="0"/>
              </a:rPr>
              <a:t>của</a:t>
            </a:r>
            <a:r>
              <a:rPr lang="en-US" sz="3800" b="1" dirty="0">
                <a:latin typeface="Times New Roman" panose="02020603050405020304" pitchFamily="18" charset="0"/>
                <a:cs typeface="Times New Roman" panose="02020603050405020304" pitchFamily="18" charset="0"/>
              </a:rPr>
              <a:t> </a:t>
            </a:r>
            <a:r>
              <a:rPr lang="en-US" sz="3800" b="1" dirty="0" err="1">
                <a:latin typeface="Times New Roman" panose="02020603050405020304" pitchFamily="18" charset="0"/>
                <a:cs typeface="Times New Roman" panose="02020603050405020304" pitchFamily="18" charset="0"/>
              </a:rPr>
              <a:t>ngôn</a:t>
            </a:r>
            <a:r>
              <a:rPr lang="en-US" sz="3800" b="1" dirty="0">
                <a:latin typeface="Times New Roman" panose="02020603050405020304" pitchFamily="18" charset="0"/>
                <a:cs typeface="Times New Roman" panose="02020603050405020304" pitchFamily="18" charset="0"/>
              </a:rPr>
              <a:t> </a:t>
            </a:r>
            <a:r>
              <a:rPr lang="en-US" sz="3800" b="1" err="1">
                <a:latin typeface="Times New Roman" panose="02020603050405020304" pitchFamily="18" charset="0"/>
                <a:cs typeface="Times New Roman" panose="02020603050405020304" pitchFamily="18" charset="0"/>
              </a:rPr>
              <a:t>ngữ</a:t>
            </a:r>
            <a:r>
              <a:rPr lang="en-US" sz="3800" b="1">
                <a:latin typeface="Times New Roman" panose="02020603050405020304" pitchFamily="18" charset="0"/>
                <a:cs typeface="Times New Roman" panose="02020603050405020304" pitchFamily="18" charset="0"/>
              </a:rPr>
              <a:t> Java:</a:t>
            </a:r>
            <a:endParaRPr lang="en-US" sz="3800" dirty="0">
              <a:latin typeface="Times New Roman" panose="02020603050405020304" pitchFamily="18" charset="0"/>
              <a:cs typeface="Times New Roman" panose="02020603050405020304" pitchFamily="18" charset="0"/>
            </a:endParaRPr>
          </a:p>
          <a:p>
            <a:pPr lvl="1"/>
            <a:r>
              <a:rPr lang="en-US" sz="3400" dirty="0" err="1">
                <a:latin typeface="Times New Roman" panose="02020603050405020304" pitchFamily="18" charset="0"/>
                <a:cs typeface="Times New Roman" panose="02020603050405020304" pitchFamily="18" charset="0"/>
              </a:rPr>
              <a:t>Ngôn</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ngữ</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dễ</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học</a:t>
            </a:r>
            <a:r>
              <a:rPr lang="en-US" sz="3400" dirty="0">
                <a:latin typeface="Times New Roman" panose="02020603050405020304" pitchFamily="18" charset="0"/>
                <a:cs typeface="Times New Roman" panose="02020603050405020304" pitchFamily="18" charset="0"/>
              </a:rPr>
              <a:t>.</a:t>
            </a:r>
          </a:p>
          <a:p>
            <a:pPr lvl="1"/>
            <a:r>
              <a:rPr lang="en-US" sz="3400">
                <a:latin typeface="Times New Roman" panose="02020603050405020304" pitchFamily="18" charset="0"/>
                <a:cs typeface="Times New Roman" panose="02020603050405020304" pitchFamily="18" charset="0"/>
              </a:rPr>
              <a:t>Nguồn tài liệu học phong phú.</a:t>
            </a:r>
          </a:p>
          <a:p>
            <a:pPr lvl="1"/>
            <a:r>
              <a:rPr lang="en-US" sz="3400">
                <a:latin typeface="Times New Roman" panose="02020603050405020304" pitchFamily="18" charset="0"/>
                <a:cs typeface="Times New Roman" panose="02020603050405020304" pitchFamily="18" charset="0"/>
              </a:rPr>
              <a:t>Khả năng độc lập phần cứng và hệ điều hành.</a:t>
            </a:r>
          </a:p>
          <a:p>
            <a:pPr lvl="1"/>
            <a:r>
              <a:rPr lang="vi-VN" sz="3400">
                <a:latin typeface="Times New Roman" panose="02020603050405020304" pitchFamily="18" charset="0"/>
                <a:cs typeface="Times New Roman" panose="02020603050405020304" pitchFamily="18" charset="0"/>
              </a:rPr>
              <a:t>Thư viện mã nguồn mở phát triển nhanh chóng</a:t>
            </a:r>
            <a:r>
              <a:rPr lang="en-US" sz="3400">
                <a:latin typeface="Times New Roman" panose="02020603050405020304" pitchFamily="18" charset="0"/>
                <a:cs typeface="Times New Roman" panose="02020603050405020304" pitchFamily="18" charset="0"/>
              </a:rPr>
              <a:t>.</a:t>
            </a:r>
          </a:p>
          <a:p>
            <a:pPr lvl="1"/>
            <a:r>
              <a:rPr lang="en-US" sz="3400">
                <a:latin typeface="Times New Roman" panose="02020603050405020304" pitchFamily="18" charset="0"/>
                <a:cs typeface="Times New Roman" panose="02020603050405020304" pitchFamily="18" charset="0"/>
              </a:rPr>
              <a:t>An toàn và bảo mật.</a:t>
            </a:r>
            <a:endParaRPr lang="en-US" sz="3400" dirty="0">
              <a:latin typeface="Times New Roman" panose="02020603050405020304" pitchFamily="18" charset="0"/>
              <a:cs typeface="Times New Roman" panose="02020603050405020304" pitchFamily="18" charset="0"/>
            </a:endParaRPr>
          </a:p>
          <a:p>
            <a:pPr lvl="1"/>
            <a:r>
              <a:rPr lang="en-US" sz="3400">
                <a:latin typeface="Times New Roman" panose="02020603050405020304" pitchFamily="18" charset="0"/>
                <a:cs typeface="Times New Roman" panose="02020603050405020304" pitchFamily="18" charset="0"/>
              </a:rPr>
              <a:t>Android Studio có hỗ trợ</a:t>
            </a:r>
            <a:r>
              <a:rPr lang="en-US" sz="3400" spc="15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Title 1"/>
          <p:cNvSpPr txBox="1">
            <a:spLocks/>
          </p:cNvSpPr>
          <p:nvPr/>
        </p:nvSpPr>
        <p:spPr>
          <a:xfrm>
            <a:off x="1524000" y="1295400"/>
            <a:ext cx="7498080" cy="609600"/>
          </a:xfrm>
          <a:prstGeom prst="rect">
            <a:avLst/>
          </a:prstGeom>
        </p:spPr>
        <p:txBody>
          <a:bodyPr anchor="ctr">
            <a:normAutofit fontScale="47500" lnSpcReduction="2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1. Tìm hiểu tổng quan </a:t>
            </a:r>
            <a:r>
              <a:rPr lang="en-US" sz="4400" b="1" cap="all"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về</a:t>
            </a:r>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 Java </a:t>
            </a:r>
            <a:r>
              <a:rPr lang="en-US" sz="44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và</a:t>
            </a:r>
            <a:r>
              <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 </a:t>
            </a:r>
            <a:r>
              <a:rPr lang="en-US" sz="44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mô</a:t>
            </a:r>
            <a:r>
              <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 </a:t>
            </a:r>
            <a:r>
              <a:rPr lang="en-US" sz="44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hình</a:t>
            </a:r>
            <a:r>
              <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 </a:t>
            </a:r>
            <a:r>
              <a:rPr lang="en-US" sz="44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anose="02020603050405020304" pitchFamily="18" charset="0"/>
                <a:cs typeface="Times New Roman" panose="02020603050405020304" pitchFamily="18" charset="0"/>
              </a:rPr>
              <a:t>MVVM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33836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2276</TotalTime>
  <Words>1107</Words>
  <Application>Microsoft Office PowerPoint</Application>
  <PresentationFormat>On-screen Show (4:3)</PresentationFormat>
  <Paragraphs>124</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Gill Sans MT</vt:lpstr>
      <vt:lpstr>Lucida Console</vt:lpstr>
      <vt:lpstr>Times New Roman</vt:lpstr>
      <vt:lpstr>Verdana</vt:lpstr>
      <vt:lpstr>Wingdings</vt:lpstr>
      <vt:lpstr>Wingdings 2</vt:lpstr>
      <vt:lpstr>Solstice</vt:lpstr>
      <vt:lpstr>PowerPoint Presentation</vt:lpstr>
      <vt:lpstr>Xây dựng và phát triển ứng dụng bán điện thoại, laptop trên nền tảng Android</vt:lpstr>
      <vt:lpstr>Nội dung chính</vt:lpstr>
      <vt:lpstr>Phần I: Tổng quan về đề tài</vt:lpstr>
      <vt:lpstr>2. Lý do chọn đề tài</vt:lpstr>
      <vt:lpstr>PowerPoint Presentation</vt:lpstr>
      <vt:lpstr>4. bố cục của đề tài</vt:lpstr>
      <vt:lpstr>5. Phương pháp</vt:lpstr>
      <vt:lpstr>Phần II: Quy trình giải quyết đề tài.</vt:lpstr>
      <vt:lpstr>PowerPoint Presentation</vt:lpstr>
      <vt:lpstr>2. Phân tích thiết kế hệ thống</vt:lpstr>
      <vt:lpstr>Biểu đồ UseCase tổng quát</vt:lpstr>
      <vt:lpstr>Biểu đồ lớp</vt:lpstr>
      <vt:lpstr>PowerPoint Presentation</vt:lpstr>
      <vt:lpstr>Phần III: Ứng dụng và thử nghiệm</vt:lpstr>
      <vt:lpstr>2. Giao diện màn hình trang chính và menu</vt:lpstr>
      <vt:lpstr>3. Giao diện màn hình thông tin tài khoản và đổi mật khẩu</vt:lpstr>
      <vt:lpstr>4. Giao diện màn hình sản phẩm</vt:lpstr>
      <vt:lpstr>5. Giao diện màn hình chi tiết sản phẩm</vt:lpstr>
      <vt:lpstr>6. Giao diện màn hình giỏ hàng và thanh toán</vt:lpstr>
      <vt:lpstr>7. Giao diện màn hình tìm kiếm sản phẩm</vt:lpstr>
      <vt:lpstr>8. Giao diện màn hình lịch sử mua hàng</vt:lpstr>
      <vt:lpstr>9. Giao diện app quản lý</vt:lpstr>
      <vt:lpstr>10. Giao diện màn quản lý sản phẩm</vt:lpstr>
      <vt:lpstr>11. Giao diện màn quản lý đơn hàng</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VÀ XÂY DỰNG WEBSITE BÁN HÀNG QUẦN ÁO THỜI TRANG</dc:title>
  <dc:creator>ismail - [2010]</dc:creator>
  <cp:lastModifiedBy>HurioFly</cp:lastModifiedBy>
  <cp:revision>38</cp:revision>
  <dcterms:created xsi:type="dcterms:W3CDTF">2020-05-21T08:20:14Z</dcterms:created>
  <dcterms:modified xsi:type="dcterms:W3CDTF">2022-05-17T14:38:49Z</dcterms:modified>
</cp:coreProperties>
</file>